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668" r:id="rId4"/>
    <p:sldId id="683" r:id="rId5"/>
    <p:sldId id="684" r:id="rId6"/>
    <p:sldId id="685" r:id="rId7"/>
    <p:sldId id="686" r:id="rId8"/>
    <p:sldId id="687" r:id="rId9"/>
    <p:sldId id="688" r:id="rId10"/>
    <p:sldId id="689" r:id="rId11"/>
    <p:sldId id="690" r:id="rId12"/>
    <p:sldId id="691" r:id="rId13"/>
    <p:sldId id="692" r:id="rId14"/>
    <p:sldId id="693" r:id="rId15"/>
    <p:sldId id="694" r:id="rId16"/>
    <p:sldId id="695" r:id="rId17"/>
    <p:sldId id="696" r:id="rId18"/>
    <p:sldId id="697" r:id="rId19"/>
    <p:sldId id="698" r:id="rId20"/>
    <p:sldId id="699" r:id="rId21"/>
    <p:sldId id="700" r:id="rId22"/>
    <p:sldId id="701" r:id="rId23"/>
    <p:sldId id="702" r:id="rId24"/>
    <p:sldId id="703" r:id="rId25"/>
    <p:sldId id="704" r:id="rId26"/>
    <p:sldId id="705" r:id="rId27"/>
    <p:sldId id="706" r:id="rId28"/>
    <p:sldId id="707" r:id="rId29"/>
    <p:sldId id="708" r:id="rId30"/>
    <p:sldId id="709" r:id="rId31"/>
    <p:sldId id="710" r:id="rId32"/>
    <p:sldId id="711" r:id="rId33"/>
    <p:sldId id="712" r:id="rId34"/>
    <p:sldId id="713" r:id="rId35"/>
    <p:sldId id="714" r:id="rId36"/>
    <p:sldId id="715" r:id="rId37"/>
    <p:sldId id="716" r:id="rId38"/>
    <p:sldId id="717" r:id="rId39"/>
    <p:sldId id="718" r:id="rId40"/>
    <p:sldId id="719" r:id="rId41"/>
    <p:sldId id="720" r:id="rId42"/>
    <p:sldId id="721" r:id="rId43"/>
    <p:sldId id="722" r:id="rId44"/>
    <p:sldId id="723" r:id="rId45"/>
    <p:sldId id="724" r:id="rId46"/>
    <p:sldId id="725" r:id="rId47"/>
    <p:sldId id="72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8"/>
    <p:restoredTop sz="87620"/>
  </p:normalViewPr>
  <p:slideViewPr>
    <p:cSldViewPr snapToGrid="0" snapToObjects="1">
      <p:cViewPr varScale="1">
        <p:scale>
          <a:sx n="77" d="100"/>
          <a:sy n="77" d="100"/>
        </p:scale>
        <p:origin x="192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3/3/21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73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3/3/21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Markov Decision Processes (Part 2)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A9DAC109-DAA4-7842-A45A-E31A7A86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7072" y="1680935"/>
            <a:ext cx="5077856" cy="27166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Convergence*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3E78A4-C5B3-7F4A-9B74-CEB8C5B12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24" y="1141413"/>
            <a:ext cx="6375400" cy="4729164"/>
          </a:xfrm>
        </p:spPr>
        <p:txBody>
          <a:bodyPr/>
          <a:lstStyle/>
          <a:p>
            <a:r>
              <a:rPr lang="en-US" sz="2000" dirty="0">
                <a:latin typeface="Calibri"/>
                <a:cs typeface="Calibri"/>
              </a:rPr>
              <a:t>How do we know the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 vectors are going to converge?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1: If the tree has maximum depth M, then V</a:t>
            </a:r>
            <a:r>
              <a:rPr lang="en-US" sz="2000" baseline="-25000" dirty="0">
                <a:latin typeface="Calibri"/>
                <a:cs typeface="Calibri"/>
              </a:rPr>
              <a:t>M</a:t>
            </a:r>
            <a:r>
              <a:rPr lang="en-US" sz="2000" dirty="0">
                <a:latin typeface="Calibri"/>
                <a:cs typeface="Calibri"/>
              </a:rPr>
              <a:t> holds the actual </a:t>
            </a:r>
            <a:r>
              <a:rPr lang="en-US" sz="2000" dirty="0" err="1">
                <a:latin typeface="Calibri"/>
                <a:cs typeface="Calibri"/>
              </a:rPr>
              <a:t>untruncated</a:t>
            </a:r>
            <a:r>
              <a:rPr lang="en-US" sz="2000" dirty="0">
                <a:latin typeface="Calibri"/>
                <a:cs typeface="Calibri"/>
              </a:rPr>
              <a:t> values</a:t>
            </a:r>
          </a:p>
          <a:p>
            <a:pPr lvl="1"/>
            <a:endParaRPr lang="en-US" sz="16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Case 2: If the discount is less than 1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Sketch: For any state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can be viewed as depth k+1 </a:t>
            </a:r>
            <a:r>
              <a:rPr lang="en-US" sz="1800" dirty="0" err="1">
                <a:latin typeface="Calibri"/>
                <a:cs typeface="Calibri"/>
              </a:rPr>
              <a:t>expectimax</a:t>
            </a:r>
            <a:r>
              <a:rPr lang="en-US" sz="1800" dirty="0">
                <a:latin typeface="Calibri"/>
                <a:cs typeface="Calibri"/>
              </a:rPr>
              <a:t> results in nearly identical search trees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The difference is that on the bottom layer,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has actual rewards while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has zeros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That last layer is at best all R</a:t>
            </a:r>
            <a:r>
              <a:rPr lang="en-US" sz="1800" baseline="-25000" dirty="0">
                <a:latin typeface="Calibri"/>
                <a:cs typeface="Calibri"/>
              </a:rPr>
              <a:t>MAX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It is at worst R</a:t>
            </a:r>
            <a:r>
              <a:rPr lang="en-US" sz="1800" baseline="-25000" dirty="0">
                <a:latin typeface="Calibri"/>
                <a:cs typeface="Calibri"/>
              </a:rPr>
              <a:t>MIN</a:t>
            </a:r>
            <a:r>
              <a:rPr lang="en-US" sz="1800" dirty="0">
                <a:latin typeface="Calibri"/>
                <a:cs typeface="Calibri"/>
              </a:rPr>
              <a:t>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But everything is discounted by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that far out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</a:t>
            </a:r>
            <a:r>
              <a:rPr lang="en-US" sz="1800" dirty="0" err="1">
                <a:latin typeface="Calibri"/>
                <a:cs typeface="Calibri"/>
              </a:rPr>
              <a:t>V</a:t>
            </a:r>
            <a:r>
              <a:rPr lang="en-US" sz="1800" baseline="-25000" dirty="0" err="1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and V</a:t>
            </a:r>
            <a:r>
              <a:rPr lang="en-US" sz="1800" baseline="-25000" dirty="0">
                <a:latin typeface="Calibri"/>
                <a:cs typeface="Calibri"/>
              </a:rPr>
              <a:t>k+1</a:t>
            </a:r>
            <a:r>
              <a:rPr lang="en-US" sz="1800" dirty="0">
                <a:latin typeface="Calibri"/>
                <a:cs typeface="Calibri"/>
              </a:rPr>
              <a:t> are at most </a:t>
            </a:r>
            <a:r>
              <a:rPr lang="el-GR" sz="1800" dirty="0">
                <a:latin typeface="Calibri"/>
                <a:cs typeface="Calibri"/>
              </a:rPr>
              <a:t>γ</a:t>
            </a:r>
            <a:r>
              <a:rPr lang="en-US" sz="1800" baseline="30000" dirty="0">
                <a:latin typeface="Calibri"/>
                <a:cs typeface="Calibri"/>
              </a:rPr>
              <a:t>k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dirty="0" err="1">
                <a:latin typeface="Calibri"/>
                <a:cs typeface="Calibri"/>
              </a:rPr>
              <a:t>max|R</a:t>
            </a:r>
            <a:r>
              <a:rPr lang="en-US" sz="1800" dirty="0">
                <a:latin typeface="Calibri"/>
                <a:cs typeface="Calibri"/>
              </a:rPr>
              <a:t>| different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So as k increases, the values converge</a:t>
            </a:r>
          </a:p>
        </p:txBody>
      </p:sp>
      <p:sp>
        <p:nvSpPr>
          <p:cNvPr id="10" name="Isosceles Triangle 4">
            <a:extLst>
              <a:ext uri="{FF2B5EF4-FFF2-40B4-BE49-F238E27FC236}">
                <a16:creationId xmlns:a16="http://schemas.microsoft.com/office/drawing/2014/main" id="{C515F83B-6F6F-FD4E-B694-A2D856154014}"/>
              </a:ext>
            </a:extLst>
          </p:cNvPr>
          <p:cNvSpPr/>
          <p:nvPr/>
        </p:nvSpPr>
        <p:spPr>
          <a:xfrm>
            <a:off x="7227124" y="2049103"/>
            <a:ext cx="2135038" cy="310550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Isosceles Triangle 3">
            <a:extLst>
              <a:ext uri="{FF2B5EF4-FFF2-40B4-BE49-F238E27FC236}">
                <a16:creationId xmlns:a16="http://schemas.microsoft.com/office/drawing/2014/main" id="{4BA57AC9-D08C-4D42-A8B0-730C313B75EE}"/>
              </a:ext>
            </a:extLst>
          </p:cNvPr>
          <p:cNvSpPr/>
          <p:nvPr/>
        </p:nvSpPr>
        <p:spPr>
          <a:xfrm>
            <a:off x="7356520" y="2049103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Isosceles Triangle 5">
            <a:extLst>
              <a:ext uri="{FF2B5EF4-FFF2-40B4-BE49-F238E27FC236}">
                <a16:creationId xmlns:a16="http://schemas.microsoft.com/office/drawing/2014/main" id="{8178F16F-824B-684D-9A62-677A20427922}"/>
              </a:ext>
            </a:extLst>
          </p:cNvPr>
          <p:cNvSpPr/>
          <p:nvPr/>
        </p:nvSpPr>
        <p:spPr>
          <a:xfrm>
            <a:off x="9685652" y="2049103"/>
            <a:ext cx="2135038" cy="310550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Isosceles Triangle 6">
            <a:extLst>
              <a:ext uri="{FF2B5EF4-FFF2-40B4-BE49-F238E27FC236}">
                <a16:creationId xmlns:a16="http://schemas.microsoft.com/office/drawing/2014/main" id="{F5C7BA96-323D-1049-AC5D-D0B9D2231CA4}"/>
              </a:ext>
            </a:extLst>
          </p:cNvPr>
          <p:cNvSpPr/>
          <p:nvPr/>
        </p:nvSpPr>
        <p:spPr>
          <a:xfrm>
            <a:off x="9815049" y="2049103"/>
            <a:ext cx="1876245" cy="2717321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14" name="Picture 13" descr="TP_tmp.png">
            <a:extLst>
              <a:ext uri="{FF2B5EF4-FFF2-40B4-BE49-F238E27FC236}">
                <a16:creationId xmlns:a16="http://schemas.microsoft.com/office/drawing/2014/main" id="{37F3DDE1-CA13-F24C-96FE-6083C8866C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7919242" y="1573351"/>
            <a:ext cx="780241" cy="389057"/>
          </a:xfrm>
          <a:prstGeom prst="rect">
            <a:avLst/>
          </a:prstGeom>
        </p:spPr>
      </p:pic>
      <p:pic>
        <p:nvPicPr>
          <p:cNvPr id="15" name="Picture 14" descr="TP_tmp.png">
            <a:extLst>
              <a:ext uri="{FF2B5EF4-FFF2-40B4-BE49-F238E27FC236}">
                <a16:creationId xmlns:a16="http://schemas.microsoft.com/office/drawing/2014/main" id="{8C1A1E58-8110-2F48-9D02-4DDDF4523C2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207737" y="1573212"/>
            <a:ext cx="1134187" cy="38941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8112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Policy Methods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0ABDBE1-E160-7443-B6D7-156B34AE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71892" y="1184134"/>
            <a:ext cx="7248216" cy="50801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678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14DF9EF-DA0F-A345-8A80-B9A573B15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3894" y="1003026"/>
            <a:ext cx="5764212" cy="48519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5656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Fixed Policies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E17A47E-1ABC-264F-8188-C01A62C74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51" y="4756147"/>
            <a:ext cx="11379200" cy="1535400"/>
          </a:xfrm>
        </p:spPr>
        <p:txBody>
          <a:bodyPr/>
          <a:lstStyle/>
          <a:p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trees max over all actions to compute the optimal values</a:t>
            </a:r>
          </a:p>
          <a:p>
            <a:pPr lvl="5"/>
            <a:endParaRPr lang="en-US" sz="8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If we fixed some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(s</a:t>
            </a:r>
            <a:r>
              <a:rPr lang="en-US" sz="2400" dirty="0">
                <a:latin typeface="Calibri"/>
                <a:cs typeface="Calibri"/>
              </a:rPr>
              <a:t>), then the tree would be simpler – only one action per state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… though the tree’s value would depend on which policy we fixed</a:t>
            </a: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EB295D-69EC-6A47-B6C2-A890CFA1C093}"/>
              </a:ext>
            </a:extLst>
          </p:cNvPr>
          <p:cNvGrpSpPr>
            <a:grpSpLocks/>
          </p:cNvGrpSpPr>
          <p:nvPr/>
        </p:nvGrpSpPr>
        <p:grpSpPr bwMode="auto">
          <a:xfrm>
            <a:off x="2081151" y="1574525"/>
            <a:ext cx="3048000" cy="2754586"/>
            <a:chOff x="2400" y="1401"/>
            <a:chExt cx="1392" cy="1258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22FDD4F5-18EB-6046-9DED-73433DCE9D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7F50E7-550B-024A-9C88-FA6CA2FC7F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7" name="Line 7">
                <a:extLst>
                  <a:ext uri="{FF2B5EF4-FFF2-40B4-BE49-F238E27FC236}">
                    <a16:creationId xmlns:a16="http://schemas.microsoft.com/office/drawing/2014/main" id="{13B37AB3-EB22-9A4B-924C-0E1E2C87E3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7326CE0F-2219-5B4D-AC2D-D079448AA7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A9D23AA4-2C9F-3F43-89DB-90620138CF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DEF96EFB-DB18-E84B-BDE8-E9C36B880C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Oval 11">
              <a:extLst>
                <a:ext uri="{FF2B5EF4-FFF2-40B4-BE49-F238E27FC236}">
                  <a16:creationId xmlns:a16="http://schemas.microsoft.com/office/drawing/2014/main" id="{9F7B53BE-4F8E-974D-AA32-AD30E8D7A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DE9B461C-EE7E-B249-8CA7-957DC670E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2" name="Line 13">
                <a:extLst>
                  <a:ext uri="{FF2B5EF4-FFF2-40B4-BE49-F238E27FC236}">
                    <a16:creationId xmlns:a16="http://schemas.microsoft.com/office/drawing/2014/main" id="{2D259105-D135-4E4C-96D4-6C1997762A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D5DFBB17-7047-8444-BA21-23E130FCA0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5" name="Line 15">
                <a:extLst>
                  <a:ext uri="{FF2B5EF4-FFF2-40B4-BE49-F238E27FC236}">
                    <a16:creationId xmlns:a16="http://schemas.microsoft.com/office/drawing/2014/main" id="{B617682A-868E-6446-86F9-BA6CFA591A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16">
                <a:extLst>
                  <a:ext uri="{FF2B5EF4-FFF2-40B4-BE49-F238E27FC236}">
                    <a16:creationId xmlns:a16="http://schemas.microsoft.com/office/drawing/2014/main" id="{5D81DCC6-761A-8A4D-9896-C738DFDE55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93C76B2A-D917-4D48-9E6E-872809BF80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DEC6BDDC-67F1-B245-940E-AC3AC35F6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8" name="Text Box 19">
              <a:extLst>
                <a:ext uri="{FF2B5EF4-FFF2-40B4-BE49-F238E27FC236}">
                  <a16:creationId xmlns:a16="http://schemas.microsoft.com/office/drawing/2014/main" id="{3FE1A56D-C526-704D-BBAB-DB3820E420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E8E50C32-1558-274A-B0C4-EDCC32E95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0" name="AutoShape 21">
              <a:extLst>
                <a:ext uri="{FF2B5EF4-FFF2-40B4-BE49-F238E27FC236}">
                  <a16:creationId xmlns:a16="http://schemas.microsoft.com/office/drawing/2014/main" id="{5E04A6BE-E36F-D04E-B7CB-83A2C8402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" name="Text Box 22">
              <a:extLst>
                <a:ext uri="{FF2B5EF4-FFF2-40B4-BE49-F238E27FC236}">
                  <a16:creationId xmlns:a16="http://schemas.microsoft.com/office/drawing/2014/main" id="{8B43ABC2-B22D-A741-B90D-B36454A2D3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EA2CE48-C416-D64F-8ED8-0E17986D7A9F}"/>
              </a:ext>
            </a:extLst>
          </p:cNvPr>
          <p:cNvGrpSpPr>
            <a:grpSpLocks/>
          </p:cNvGrpSpPr>
          <p:nvPr/>
        </p:nvGrpSpPr>
        <p:grpSpPr bwMode="auto">
          <a:xfrm>
            <a:off x="7263189" y="1574525"/>
            <a:ext cx="2590362" cy="2754586"/>
            <a:chOff x="2400" y="1401"/>
            <a:chExt cx="1183" cy="1258"/>
          </a:xfrm>
        </p:grpSpPr>
        <p:sp>
          <p:nvSpPr>
            <p:cNvPr id="32" name="AutoShape 5">
              <a:extLst>
                <a:ext uri="{FF2B5EF4-FFF2-40B4-BE49-F238E27FC236}">
                  <a16:creationId xmlns:a16="http://schemas.microsoft.com/office/drawing/2014/main" id="{4FD205BA-D562-BF42-B7F5-CD34329944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3" name="Line 9">
              <a:extLst>
                <a:ext uri="{FF2B5EF4-FFF2-40B4-BE49-F238E27FC236}">
                  <a16:creationId xmlns:a16="http://schemas.microsoft.com/office/drawing/2014/main" id="{2CBF30BB-6C6B-7B42-B81B-EA142F5CE5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A1F8F465-9C9E-9D4F-80B0-797DB4B51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5" name="Group 12">
              <a:extLst>
                <a:ext uri="{FF2B5EF4-FFF2-40B4-BE49-F238E27FC236}">
                  <a16:creationId xmlns:a16="http://schemas.microsoft.com/office/drawing/2014/main" id="{EC60EFF5-0ECF-474B-BCB3-E2E19441A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43" name="Line 13">
                <a:extLst>
                  <a:ext uri="{FF2B5EF4-FFF2-40B4-BE49-F238E27FC236}">
                    <a16:creationId xmlns:a16="http://schemas.microsoft.com/office/drawing/2014/main" id="{D156F695-F17E-004C-91C3-142A4EF6FE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4">
                <a:extLst>
                  <a:ext uri="{FF2B5EF4-FFF2-40B4-BE49-F238E27FC236}">
                    <a16:creationId xmlns:a16="http://schemas.microsoft.com/office/drawing/2014/main" id="{9D669B3A-0B13-F147-90F5-54161B1702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5">
                <a:extLst>
                  <a:ext uri="{FF2B5EF4-FFF2-40B4-BE49-F238E27FC236}">
                    <a16:creationId xmlns:a16="http://schemas.microsoft.com/office/drawing/2014/main" id="{AB675982-2AB9-3643-926C-46FF8F43D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6" name="Line 16">
                <a:extLst>
                  <a:ext uri="{FF2B5EF4-FFF2-40B4-BE49-F238E27FC236}">
                    <a16:creationId xmlns:a16="http://schemas.microsoft.com/office/drawing/2014/main" id="{611CB752-91E4-9042-8BC5-5179C62440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7" name="Text Box 17">
              <a:extLst>
                <a:ext uri="{FF2B5EF4-FFF2-40B4-BE49-F238E27FC236}">
                  <a16:creationId xmlns:a16="http://schemas.microsoft.com/office/drawing/2014/main" id="{C883130D-8C92-694A-BA8E-92740B1735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8" name="Text Box 18">
              <a:extLst>
                <a:ext uri="{FF2B5EF4-FFF2-40B4-BE49-F238E27FC236}">
                  <a16:creationId xmlns:a16="http://schemas.microsoft.com/office/drawing/2014/main" id="{6701EC51-BADB-694F-A403-7125FCBB8A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9" name="Text Box 19">
              <a:extLst>
                <a:ext uri="{FF2B5EF4-FFF2-40B4-BE49-F238E27FC236}">
                  <a16:creationId xmlns:a16="http://schemas.microsoft.com/office/drawing/2014/main" id="{8EA2F29E-6CA1-8842-AC76-B065B618B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40" name="Text Box 20">
              <a:extLst>
                <a:ext uri="{FF2B5EF4-FFF2-40B4-BE49-F238E27FC236}">
                  <a16:creationId xmlns:a16="http://schemas.microsoft.com/office/drawing/2014/main" id="{B6648FBC-ADF9-DC43-B20A-781F4CAC7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41" name="AutoShape 21">
              <a:extLst>
                <a:ext uri="{FF2B5EF4-FFF2-40B4-BE49-F238E27FC236}">
                  <a16:creationId xmlns:a16="http://schemas.microsoft.com/office/drawing/2014/main" id="{84E2DEC6-F07C-CA40-B6BB-B33A025FF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2" name="Text Box 22">
              <a:extLst>
                <a:ext uri="{FF2B5EF4-FFF2-40B4-BE49-F238E27FC236}">
                  <a16:creationId xmlns:a16="http://schemas.microsoft.com/office/drawing/2014/main" id="{C36CC162-F51B-1944-B1A9-363DA64760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A477937-AF0E-3643-A912-914EF9937D9B}"/>
              </a:ext>
            </a:extLst>
          </p:cNvPr>
          <p:cNvSpPr txBox="1"/>
          <p:nvPr/>
        </p:nvSpPr>
        <p:spPr>
          <a:xfrm>
            <a:off x="1776351" y="971846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the optimal action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147628-227D-254B-A35D-9A9F863BAFA7}"/>
              </a:ext>
            </a:extLst>
          </p:cNvPr>
          <p:cNvSpPr txBox="1"/>
          <p:nvPr/>
        </p:nvSpPr>
        <p:spPr>
          <a:xfrm>
            <a:off x="6653151" y="971846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what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 says to do</a:t>
            </a:r>
          </a:p>
        </p:txBody>
      </p:sp>
    </p:spTree>
    <p:extLst>
      <p:ext uri="{BB962C8B-B14F-4D97-AF65-F5344CB8AC3E}">
        <p14:creationId xmlns:p14="http://schemas.microsoft.com/office/powerpoint/2010/main" val="323863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Utilities for a Fixed Policy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14E3D3C7-6D0B-2A47-B0FD-C1D2A98D91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1719" y="1166018"/>
            <a:ext cx="8229600" cy="4525963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Another basic operation: compute the utility of a state s under a fixed (generally non-optimal) policy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Define the utility of a state s, under a fixed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:</a:t>
            </a:r>
          </a:p>
          <a:p>
            <a:pPr lvl="1">
              <a:buFont typeface="Wingdings" pitchFamily="2" charset="2"/>
              <a:buNone/>
            </a:pPr>
            <a:r>
              <a:rPr lang="en-US" sz="2000" dirty="0">
                <a:latin typeface="Calibri"/>
                <a:cs typeface="Calibri"/>
              </a:rPr>
              <a:t>V</a:t>
            </a:r>
            <a:r>
              <a:rPr lang="en-US" sz="2000" baseline="300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000" dirty="0">
                <a:latin typeface="Calibri"/>
                <a:cs typeface="Calibri"/>
              </a:rPr>
              <a:t>(s) = expected total discounted rewards starting in s and following </a:t>
            </a:r>
            <a:r>
              <a:rPr lang="en-US" sz="2000" dirty="0">
                <a:latin typeface="Calibri"/>
                <a:cs typeface="Calibri"/>
                <a:sym typeface="Symbol" pitchFamily="18" charset="2"/>
              </a:rPr>
              <a:t></a:t>
            </a:r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Recursive relation (one-step look-ahead / Bellman equation):</a:t>
            </a:r>
          </a:p>
        </p:txBody>
      </p:sp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BFC5E59B-162D-014D-9DE5-2E7B8999DA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213387" y="4518818"/>
            <a:ext cx="7070738" cy="645824"/>
          </a:xfrm>
          <a:prstGeom prst="rect">
            <a:avLst/>
          </a:prstGeom>
          <a:noFill/>
          <a:ln/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324D9E6-9A2B-644C-AD5A-1C2F8D96B116}"/>
              </a:ext>
            </a:extLst>
          </p:cNvPr>
          <p:cNvGrpSpPr>
            <a:grpSpLocks/>
          </p:cNvGrpSpPr>
          <p:nvPr/>
        </p:nvGrpSpPr>
        <p:grpSpPr bwMode="auto">
          <a:xfrm>
            <a:off x="9122757" y="1318418"/>
            <a:ext cx="2590362" cy="2754586"/>
            <a:chOff x="2400" y="1401"/>
            <a:chExt cx="1183" cy="1258"/>
          </a:xfrm>
        </p:grpSpPr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F6D1F875-1B3E-C84A-9D24-71653EB6C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5FF78D7F-D14F-AE45-817F-3AE041724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278483E0-ED43-9B4B-B2BE-D9F4B2584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E68C8CFD-4DED-DC49-BCF1-09B4D61614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3" name="Line 13">
                <a:extLst>
                  <a:ext uri="{FF2B5EF4-FFF2-40B4-BE49-F238E27FC236}">
                    <a16:creationId xmlns:a16="http://schemas.microsoft.com/office/drawing/2014/main" id="{F8FE0E0B-0813-DA4E-8725-219F11A6A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5" name="Line 14">
                <a:extLst>
                  <a:ext uri="{FF2B5EF4-FFF2-40B4-BE49-F238E27FC236}">
                    <a16:creationId xmlns:a16="http://schemas.microsoft.com/office/drawing/2014/main" id="{18FEFA3E-8D5B-B340-BA04-5BA1F8B100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15">
                <a:extLst>
                  <a:ext uri="{FF2B5EF4-FFF2-40B4-BE49-F238E27FC236}">
                    <a16:creationId xmlns:a16="http://schemas.microsoft.com/office/drawing/2014/main" id="{374E0C25-5E32-8343-85EF-935740374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7" name="Line 16">
                <a:extLst>
                  <a:ext uri="{FF2B5EF4-FFF2-40B4-BE49-F238E27FC236}">
                    <a16:creationId xmlns:a16="http://schemas.microsoft.com/office/drawing/2014/main" id="{DFB98F73-C287-3645-9705-F714A16A35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C411CF2F-AEB1-B04B-BC7B-29CBAD29C2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97A1C7F5-6F20-1249-9064-AAF6805019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1BA1CCDD-DEB8-BD45-82E2-DA28E4F2E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A13EAD9F-4A9A-6541-B579-DAFE76CD1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49546A07-E86C-4A4F-8D8C-37A946415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44736BFC-DEDB-3845-858C-556A2D45D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47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Policy Evaluation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6C388A-FF22-BC48-806B-290C9ABE2DF0}"/>
              </a:ext>
            </a:extLst>
          </p:cNvPr>
          <p:cNvSpPr txBox="1"/>
          <p:nvPr/>
        </p:nvSpPr>
        <p:spPr>
          <a:xfrm>
            <a:off x="1435925" y="109249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E3A2AD-5E6B-7F43-9C7B-794D7454ECC9}"/>
              </a:ext>
            </a:extLst>
          </p:cNvPr>
          <p:cNvSpPr txBox="1"/>
          <p:nvPr/>
        </p:nvSpPr>
        <p:spPr>
          <a:xfrm>
            <a:off x="6898512" y="109249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D9794F1-E8CB-2F4B-84CF-1BD33AA1D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6552" y="1020762"/>
            <a:ext cx="4592932" cy="4562475"/>
          </a:xfrm>
          <a:prstGeom prst="rect">
            <a:avLst/>
          </a:prstGeom>
          <a:noFill/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A8B7C6A9-959D-1D40-9E0F-0C5A6AC1F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5148" y="1020762"/>
            <a:ext cx="4647754" cy="4562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1389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Policy Evaluation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B1979-5434-1D47-8C55-80F0BF1A7FC2}"/>
              </a:ext>
            </a:extLst>
          </p:cNvPr>
          <p:cNvSpPr/>
          <p:nvPr/>
        </p:nvSpPr>
        <p:spPr>
          <a:xfrm>
            <a:off x="1805049" y="1476523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EEAFCA-209D-EF40-80B5-7E6F5C326E40}"/>
              </a:ext>
            </a:extLst>
          </p:cNvPr>
          <p:cNvSpPr/>
          <p:nvPr/>
        </p:nvSpPr>
        <p:spPr>
          <a:xfrm>
            <a:off x="7238999" y="1476523"/>
            <a:ext cx="3048000" cy="403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AF1921-A083-D844-93C6-0B305405C8CA}"/>
              </a:ext>
            </a:extLst>
          </p:cNvPr>
          <p:cNvSpPr txBox="1"/>
          <p:nvPr/>
        </p:nvSpPr>
        <p:spPr>
          <a:xfrm>
            <a:off x="1424049" y="938658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A60E9-261F-104D-8CA8-BACFF5AF3A2D}"/>
              </a:ext>
            </a:extLst>
          </p:cNvPr>
          <p:cNvSpPr txBox="1"/>
          <p:nvPr/>
        </p:nvSpPr>
        <p:spPr>
          <a:xfrm>
            <a:off x="6886636" y="938658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71CB7E4-FECC-8748-88FF-DF8C7E1DDA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t="8813" r="71526" b="32430"/>
          <a:stretch/>
        </p:blipFill>
        <p:spPr bwMode="auto">
          <a:xfrm>
            <a:off x="7238999" y="1476523"/>
            <a:ext cx="3068664" cy="4029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9A8B6057-894F-AC49-895B-C1064F79D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6271" r="67839" b="25876"/>
          <a:stretch/>
        </p:blipFill>
        <p:spPr bwMode="auto">
          <a:xfrm>
            <a:off x="1834503" y="1500273"/>
            <a:ext cx="3006671" cy="3967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6030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Policy Evaluation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BD04381-1C61-D84B-9455-3FB3C33E2B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128712"/>
            <a:ext cx="11379200" cy="472916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How do we calculate the V’s for a fixed policy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?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Idea 1:</a:t>
            </a:r>
            <a:r>
              <a:rPr lang="en-US" sz="2400" dirty="0">
                <a:latin typeface="Calibri"/>
                <a:cs typeface="Calibri"/>
              </a:rPr>
              <a:t> Turn recursive Bellman equations into updates</a:t>
            </a:r>
          </a:p>
          <a:p>
            <a:pPr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	(like value iteration)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36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Efficiency: O(S</a:t>
            </a:r>
            <a:r>
              <a:rPr lang="en-US" sz="2400" baseline="30000" dirty="0"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 per iteration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b="1" dirty="0">
                <a:solidFill>
                  <a:schemeClr val="accent1"/>
                </a:solidFill>
                <a:latin typeface="Calibri"/>
                <a:cs typeface="Calibri"/>
              </a:rPr>
              <a:t>Idea 2</a:t>
            </a:r>
            <a:r>
              <a:rPr lang="en-US" sz="2400" dirty="0">
                <a:latin typeface="Calibri"/>
                <a:cs typeface="Calibri"/>
              </a:rPr>
              <a:t>: Without the maxes, the Bellman equations are just a linear system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Solve with </a:t>
            </a:r>
            <a:r>
              <a:rPr lang="en-US" sz="2000" dirty="0" err="1">
                <a:latin typeface="Calibri"/>
                <a:cs typeface="Calibri"/>
              </a:rPr>
              <a:t>Matlab</a:t>
            </a:r>
            <a:r>
              <a:rPr lang="en-US" sz="2000" dirty="0">
                <a:latin typeface="Calibri"/>
                <a:cs typeface="Calibri"/>
              </a:rPr>
              <a:t> (or your favorite linear system solver)</a:t>
            </a:r>
          </a:p>
        </p:txBody>
      </p:sp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6DDA1B03-C99A-944F-A8F1-AFC89466D40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206497" y="3311359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AF66CD17-6139-834E-B97D-6D811E6568B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236388" y="2701759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38044F4-ACD8-BE4F-81FE-D62220C6A7CA}"/>
              </a:ext>
            </a:extLst>
          </p:cNvPr>
          <p:cNvGrpSpPr>
            <a:grpSpLocks/>
          </p:cNvGrpSpPr>
          <p:nvPr/>
        </p:nvGrpSpPr>
        <p:grpSpPr bwMode="auto">
          <a:xfrm>
            <a:off x="9144438" y="1103311"/>
            <a:ext cx="2590362" cy="2754586"/>
            <a:chOff x="2400" y="1401"/>
            <a:chExt cx="1183" cy="1258"/>
          </a:xfrm>
        </p:grpSpPr>
        <p:sp>
          <p:nvSpPr>
            <p:cNvPr id="14" name="AutoShape 5">
              <a:extLst>
                <a:ext uri="{FF2B5EF4-FFF2-40B4-BE49-F238E27FC236}">
                  <a16:creationId xmlns:a16="http://schemas.microsoft.com/office/drawing/2014/main" id="{9DF3E1AC-A546-A848-A4B9-966D33039D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" name="Line 9">
              <a:extLst>
                <a:ext uri="{FF2B5EF4-FFF2-40B4-BE49-F238E27FC236}">
                  <a16:creationId xmlns:a16="http://schemas.microsoft.com/office/drawing/2014/main" id="{D65D750A-90B0-9444-B675-FCC9C5C797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B73034A-C1C3-A544-918B-032A892AC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5A944F0-447C-4344-8CCB-C2F692FF9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5" name="Line 13">
                <a:extLst>
                  <a:ext uri="{FF2B5EF4-FFF2-40B4-BE49-F238E27FC236}">
                    <a16:creationId xmlns:a16="http://schemas.microsoft.com/office/drawing/2014/main" id="{DE1D2392-15AE-AB48-AD89-BA9C7F83CF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14">
                <a:extLst>
                  <a:ext uri="{FF2B5EF4-FFF2-40B4-BE49-F238E27FC236}">
                    <a16:creationId xmlns:a16="http://schemas.microsoft.com/office/drawing/2014/main" id="{0333D558-8E1F-1F4A-A9C7-A8DF3DFEA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7" name="Line 15">
                <a:extLst>
                  <a:ext uri="{FF2B5EF4-FFF2-40B4-BE49-F238E27FC236}">
                    <a16:creationId xmlns:a16="http://schemas.microsoft.com/office/drawing/2014/main" id="{017127BD-E4CA-924B-A853-168388DCC9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8" name="Line 16">
                <a:extLst>
                  <a:ext uri="{FF2B5EF4-FFF2-40B4-BE49-F238E27FC236}">
                    <a16:creationId xmlns:a16="http://schemas.microsoft.com/office/drawing/2014/main" id="{66A90320-F782-A543-B564-69A48BB00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F14379FF-9619-7842-923C-B9BB66938A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DABA15BB-330A-2346-A15E-A73005AF0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9DB3D77B-9994-0E48-9264-E153CF9A94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143D3283-FD10-E248-8A2F-DFCAA2A9A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FA36ABEF-B99E-B348-92ED-65A344D43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EB592CB6-14AC-9243-AFE3-3C6EAF2FA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7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Policy Extraction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810932D9-14EC-D348-85C8-A0B0A03A2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23336" y="1011009"/>
            <a:ext cx="6345328" cy="49850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418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Computing Actions from Values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9B19CE1-FB19-774E-BF13-B4D90D047F0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090612"/>
            <a:ext cx="11379200" cy="4729164"/>
          </a:xfrm>
        </p:spPr>
        <p:txBody>
          <a:bodyPr/>
          <a:lstStyle/>
          <a:p>
            <a:r>
              <a:rPr lang="en-US" sz="2800" dirty="0"/>
              <a:t>Let’s imagine we have the optimal values V*(s)</a:t>
            </a:r>
          </a:p>
          <a:p>
            <a:pPr marL="342882" lvl="1" indent="-342882">
              <a:buClr>
                <a:schemeClr val="accent2"/>
              </a:buClr>
            </a:pPr>
            <a:endParaRPr lang="en-US" sz="20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400" dirty="0"/>
              <a:t>It’s not obvious!</a:t>
            </a:r>
          </a:p>
          <a:p>
            <a:pPr lvl="1"/>
            <a:endParaRPr lang="en-US" sz="2000" dirty="0"/>
          </a:p>
          <a:p>
            <a:r>
              <a:rPr lang="en-US" sz="2800" dirty="0"/>
              <a:t>We need to do a mini-</a:t>
            </a:r>
            <a:r>
              <a:rPr lang="en-US" sz="2800" dirty="0" err="1"/>
              <a:t>expectimax</a:t>
            </a:r>
            <a:r>
              <a:rPr lang="en-US" sz="2800" dirty="0"/>
              <a:t> (one step)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policy extraction</a:t>
            </a:r>
            <a:r>
              <a:rPr lang="en-US" sz="2800" dirty="0"/>
              <a:t>, since it gets the policy implied by the values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B28FFCEC-7052-F244-8710-81D272784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828003" y="4341811"/>
            <a:ext cx="6392197" cy="685800"/>
          </a:xfrm>
          <a:prstGeom prst="rect">
            <a:avLst/>
          </a:prstGeom>
          <a:noFill/>
          <a:ln/>
          <a:effectLst/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EBF38088-A4AB-C241-BEAF-F8FFB949A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5" t="22147" r="62711" b="41695"/>
          <a:stretch/>
        </p:blipFill>
        <p:spPr bwMode="auto">
          <a:xfrm>
            <a:off x="7934801" y="989011"/>
            <a:ext cx="3647599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 descr="txp_fig">
            <a:extLst>
              <a:ext uri="{FF2B5EF4-FFF2-40B4-BE49-F238E27FC236}">
                <a16:creationId xmlns:a16="http://schemas.microsoft.com/office/drawing/2014/main" id="{612C7341-F7D0-5541-80B4-6C992AD4FA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432955" y="4376979"/>
            <a:ext cx="1195552" cy="33475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4465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10997758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6 is will be release tomorrow.  Due next Tuesday evening.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Quiz 3a will be published Tuesday after class and due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on Thursday (March 11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(so, March 10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reality). 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Announcements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0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Computing Actions from Q-Values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66FB84FF-B679-D44C-AEA1-850F19920E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r>
              <a:rPr lang="en-US" sz="2800" dirty="0"/>
              <a:t>Let’s imagine we have the optimal q-values:</a:t>
            </a:r>
          </a:p>
          <a:p>
            <a:endParaRPr lang="en-US" sz="28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400" dirty="0"/>
              <a:t>Completely trivial to decide!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Important lesson: actions are easier to select from q-values than values!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B6A2F2F-4AB2-CD40-8D32-87FA2222C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1" t="20051" r="58223" b="36486"/>
          <a:stretch/>
        </p:blipFill>
        <p:spPr bwMode="auto">
          <a:xfrm>
            <a:off x="7391401" y="1292469"/>
            <a:ext cx="4557346" cy="3456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D487A51F-BCF7-734E-BD5B-7BEC2EA7C1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3199872" y="3781300"/>
            <a:ext cx="2438928" cy="478221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>
            <a:extLst>
              <a:ext uri="{FF2B5EF4-FFF2-40B4-BE49-F238E27FC236}">
                <a16:creationId xmlns:a16="http://schemas.microsoft.com/office/drawing/2014/main" id="{9829B251-8918-C04F-B730-C5AF7FF5A8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813955" y="3768968"/>
            <a:ext cx="1195552" cy="33475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40506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Policy Iteration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8E9D109-569D-0248-997B-5EB045DA8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862" y="1448320"/>
            <a:ext cx="7018338" cy="45995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30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Problems with Value Iteration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9E91C0-8346-4B40-B533-D70439C05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Value iteration repeats the Bellman updates: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1: It’s slow – O(S</a:t>
            </a:r>
            <a:r>
              <a:rPr lang="en-US" sz="2800" baseline="30000" dirty="0">
                <a:latin typeface="Calibri"/>
                <a:cs typeface="Calibri"/>
              </a:rPr>
              <a:t>2</a:t>
            </a:r>
            <a:r>
              <a:rPr lang="en-US" sz="2800" dirty="0">
                <a:latin typeface="Calibri"/>
                <a:cs typeface="Calibri"/>
              </a:rPr>
              <a:t>A) per iteration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2: The “max” at each state rarely changes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3: The policy often converges long before the values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FB5989D8-D069-8A45-A400-260E6EAAF4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1066801" y="2362200"/>
            <a:ext cx="6629400" cy="630314"/>
          </a:xfrm>
          <a:prstGeom prst="rect">
            <a:avLst/>
          </a:prstGeom>
          <a:noFill/>
          <a:ln/>
          <a:effectLst/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0609F0D-8770-554B-8761-B11566EE6503}"/>
              </a:ext>
            </a:extLst>
          </p:cNvPr>
          <p:cNvGrpSpPr>
            <a:grpSpLocks/>
          </p:cNvGrpSpPr>
          <p:nvPr/>
        </p:nvGrpSpPr>
        <p:grpSpPr bwMode="auto">
          <a:xfrm>
            <a:off x="8534400" y="1447800"/>
            <a:ext cx="3048000" cy="2754586"/>
            <a:chOff x="2400" y="1401"/>
            <a:chExt cx="1392" cy="1258"/>
          </a:xfrm>
        </p:grpSpPr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83ACFE16-D507-D649-B65E-796233842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932C5B7D-7D52-494D-BE39-55EA6FB9B0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8" name="Line 7">
                <a:extLst>
                  <a:ext uri="{FF2B5EF4-FFF2-40B4-BE49-F238E27FC236}">
                    <a16:creationId xmlns:a16="http://schemas.microsoft.com/office/drawing/2014/main" id="{92801A00-DA5A-7C49-843A-E37DF60766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9" name="Line 8">
                <a:extLst>
                  <a:ext uri="{FF2B5EF4-FFF2-40B4-BE49-F238E27FC236}">
                    <a16:creationId xmlns:a16="http://schemas.microsoft.com/office/drawing/2014/main" id="{2D9C428E-C34A-CC47-8C98-CDC47A0F4F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0" name="Line 9">
                <a:extLst>
                  <a:ext uri="{FF2B5EF4-FFF2-40B4-BE49-F238E27FC236}">
                    <a16:creationId xmlns:a16="http://schemas.microsoft.com/office/drawing/2014/main" id="{87D3D3BF-8D90-F945-AC31-25D64220D4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1" name="Line 10">
                <a:extLst>
                  <a:ext uri="{FF2B5EF4-FFF2-40B4-BE49-F238E27FC236}">
                    <a16:creationId xmlns:a16="http://schemas.microsoft.com/office/drawing/2014/main" id="{D740C909-8A8E-D548-9057-17F7590C2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0FCCAFAE-0E09-4041-B7ED-79E833064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05944AB1-4AA8-8840-8D65-C478378C05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3" name="Line 13">
                <a:extLst>
                  <a:ext uri="{FF2B5EF4-FFF2-40B4-BE49-F238E27FC236}">
                    <a16:creationId xmlns:a16="http://schemas.microsoft.com/office/drawing/2014/main" id="{87C16226-1837-E244-B226-CEBE376C8C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5" name="Line 14">
                <a:extLst>
                  <a:ext uri="{FF2B5EF4-FFF2-40B4-BE49-F238E27FC236}">
                    <a16:creationId xmlns:a16="http://schemas.microsoft.com/office/drawing/2014/main" id="{C8C44E07-61D4-A149-B288-B0928881E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15">
                <a:extLst>
                  <a:ext uri="{FF2B5EF4-FFF2-40B4-BE49-F238E27FC236}">
                    <a16:creationId xmlns:a16="http://schemas.microsoft.com/office/drawing/2014/main" id="{9852A1A8-5E61-AE46-87B8-D6513EE7AC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7" name="Line 16">
                <a:extLst>
                  <a:ext uri="{FF2B5EF4-FFF2-40B4-BE49-F238E27FC236}">
                    <a16:creationId xmlns:a16="http://schemas.microsoft.com/office/drawing/2014/main" id="{0F19C74E-0CFC-154F-9989-C693F2DC7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B860FEBC-CC80-314E-BC63-80C8F47B3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D8EBB33F-891C-4643-AE9B-B8F1A1756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39B7FC5B-78BD-C544-B085-EBCAF70C1B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06CB6C7A-6F8B-244D-80C2-A84146DE98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A11360E2-DA4A-CD40-9B9B-24C528290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7B6B1126-2F5C-0C4F-87C7-4C94B2EEE0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16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E6D494-0529-7B4A-AD5E-3669BE20E6C9}"/>
              </a:ext>
            </a:extLst>
          </p:cNvPr>
          <p:cNvSpPr txBox="1"/>
          <p:nvPr/>
        </p:nvSpPr>
        <p:spPr>
          <a:xfrm>
            <a:off x="9537867" y="509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7.46 PM.png">
            <a:extLst>
              <a:ext uri="{FF2B5EF4-FFF2-40B4-BE49-F238E27FC236}">
                <a16:creationId xmlns:a16="http://schemas.microsoft.com/office/drawing/2014/main" id="{840465FE-A211-324A-A442-7D4862856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72" y="8382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57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FB8C2-9D12-9E48-86FC-B47E43E91237}"/>
              </a:ext>
            </a:extLst>
          </p:cNvPr>
          <p:cNvSpPr txBox="1"/>
          <p:nvPr/>
        </p:nvSpPr>
        <p:spPr>
          <a:xfrm>
            <a:off x="9264734" y="5222151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7.51 PM.png">
            <a:extLst>
              <a:ext uri="{FF2B5EF4-FFF2-40B4-BE49-F238E27FC236}">
                <a16:creationId xmlns:a16="http://schemas.microsoft.com/office/drawing/2014/main" id="{FEACFBB1-CC72-444F-9FCF-05E5C78E3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40" y="982931"/>
            <a:ext cx="5579809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62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32E7B-50B4-664A-9DEA-16E0763D2B2C}"/>
              </a:ext>
            </a:extLst>
          </p:cNvPr>
          <p:cNvSpPr txBox="1"/>
          <p:nvPr/>
        </p:nvSpPr>
        <p:spPr>
          <a:xfrm>
            <a:off x="9252858" y="534173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7.56 PM.png">
            <a:extLst>
              <a:ext uri="{FF2B5EF4-FFF2-40B4-BE49-F238E27FC236}">
                <a16:creationId xmlns:a16="http://schemas.microsoft.com/office/drawing/2014/main" id="{7A2DBB5C-A156-DC42-8C0E-2289F2756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21" y="939699"/>
            <a:ext cx="5991157" cy="551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60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84FCE-3F15-9348-9144-DDCBEFF95187}"/>
              </a:ext>
            </a:extLst>
          </p:cNvPr>
          <p:cNvSpPr txBox="1"/>
          <p:nvPr/>
        </p:nvSpPr>
        <p:spPr>
          <a:xfrm>
            <a:off x="9312235" y="5297608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8.00 PM.png">
            <a:extLst>
              <a:ext uri="{FF2B5EF4-FFF2-40B4-BE49-F238E27FC236}">
                <a16:creationId xmlns:a16="http://schemas.microsoft.com/office/drawing/2014/main" id="{7D1F43A9-2C1B-D249-AAE8-90C79DADE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797" y="906731"/>
            <a:ext cx="5744405" cy="531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72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27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A3CCB-E3EE-6D4E-B0DB-52241118B0CE}"/>
              </a:ext>
            </a:extLst>
          </p:cNvPr>
          <p:cNvSpPr txBox="1"/>
          <p:nvPr/>
        </p:nvSpPr>
        <p:spPr>
          <a:xfrm>
            <a:off x="9264734" y="534173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8.04 PM.png">
            <a:extLst>
              <a:ext uri="{FF2B5EF4-FFF2-40B4-BE49-F238E27FC236}">
                <a16:creationId xmlns:a16="http://schemas.microsoft.com/office/drawing/2014/main" id="{25AE4C43-21F0-5448-A19F-D9E2EB749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805" y="1025517"/>
            <a:ext cx="5766389" cy="532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49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5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28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A7AE03-AE7C-684C-BF1D-C2D19F36C9D4}"/>
              </a:ext>
            </a:extLst>
          </p:cNvPr>
          <p:cNvSpPr txBox="1"/>
          <p:nvPr/>
        </p:nvSpPr>
        <p:spPr>
          <a:xfrm>
            <a:off x="9114311" y="534173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8.09 PM.png">
            <a:extLst>
              <a:ext uri="{FF2B5EF4-FFF2-40B4-BE49-F238E27FC236}">
                <a16:creationId xmlns:a16="http://schemas.microsoft.com/office/drawing/2014/main" id="{F06E61CE-A477-4143-8F99-AE3035902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68" y="1107281"/>
            <a:ext cx="5588664" cy="51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51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6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29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62E2B-676A-A64E-9EF6-3165F7F79FB5}"/>
              </a:ext>
            </a:extLst>
          </p:cNvPr>
          <p:cNvSpPr txBox="1"/>
          <p:nvPr/>
        </p:nvSpPr>
        <p:spPr>
          <a:xfrm>
            <a:off x="9274233" y="4964587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8.13 PM.png">
            <a:extLst>
              <a:ext uri="{FF2B5EF4-FFF2-40B4-BE49-F238E27FC236}">
                <a16:creationId xmlns:a16="http://schemas.microsoft.com/office/drawing/2014/main" id="{E059E3D8-241F-7547-A9CB-94C64BE60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668" y="857251"/>
            <a:ext cx="5588664" cy="51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2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Grid World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501ACB2B-EE51-4B4D-88E9-9A83A4AF1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30491" y="1150936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BA5F23B9-CEB2-DB48-AD87-31E06AA0F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356" y="1273174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C26D26AA-FF4A-7E45-936D-EA4667770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2891" y="1152635"/>
            <a:ext cx="4439265" cy="3197001"/>
          </a:xfrm>
          <a:prstGeom prst="rect">
            <a:avLst/>
          </a:prstGeom>
          <a:noFill/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78108133-58C7-AB46-87D1-154BE4CEA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50556" y="3675885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03C257D4-9213-A34D-B1D3-C3CB464D0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07557" y="3665536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>
            <a:extLst>
              <a:ext uri="{FF2B5EF4-FFF2-40B4-BE49-F238E27FC236}">
                <a16:creationId xmlns:a16="http://schemas.microsoft.com/office/drawing/2014/main" id="{0D04B0F5-FE9A-2C4C-B053-DDBBEC3D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717156" y="2674936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C:\Users\Dan\Dropbox\Office\CS 188\Ketrina Art\MDPs\AgentTopDown.png">
            <a:extLst>
              <a:ext uri="{FF2B5EF4-FFF2-40B4-BE49-F238E27FC236}">
                <a16:creationId xmlns:a16="http://schemas.microsoft.com/office/drawing/2014/main" id="{CB51538C-1CB1-0047-8FF3-548D7091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511178" y="3360736"/>
            <a:ext cx="815578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091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7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30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A3958-EA54-FA46-9F6A-9B6A45C9E2A8}"/>
              </a:ext>
            </a:extLst>
          </p:cNvPr>
          <p:cNvSpPr txBox="1"/>
          <p:nvPr/>
        </p:nvSpPr>
        <p:spPr>
          <a:xfrm>
            <a:off x="9427119" y="509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8.19 PM.png">
            <a:extLst>
              <a:ext uri="{FF2B5EF4-FFF2-40B4-BE49-F238E27FC236}">
                <a16:creationId xmlns:a16="http://schemas.microsoft.com/office/drawing/2014/main" id="{BEE9E0AB-CFDD-9F44-BA7E-19CCD7BFF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247" y="865454"/>
            <a:ext cx="5571602" cy="515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57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8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31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B88893-7634-C64F-B872-69AC2FC3F221}"/>
              </a:ext>
            </a:extLst>
          </p:cNvPr>
          <p:cNvSpPr txBox="1"/>
          <p:nvPr/>
        </p:nvSpPr>
        <p:spPr>
          <a:xfrm>
            <a:off x="9427119" y="5341739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8.25 PM.png">
            <a:extLst>
              <a:ext uri="{FF2B5EF4-FFF2-40B4-BE49-F238E27FC236}">
                <a16:creationId xmlns:a16="http://schemas.microsoft.com/office/drawing/2014/main" id="{2818AAAC-7860-5C4A-A9C9-34F26F505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262" y="944777"/>
            <a:ext cx="5823476" cy="536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5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9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233AF-6D21-7446-888C-8268545506E6}"/>
              </a:ext>
            </a:extLst>
          </p:cNvPr>
          <p:cNvSpPr txBox="1"/>
          <p:nvPr/>
        </p:nvSpPr>
        <p:spPr>
          <a:xfrm>
            <a:off x="9427119" y="5263026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8.28 PM.png">
            <a:extLst>
              <a:ext uri="{FF2B5EF4-FFF2-40B4-BE49-F238E27FC236}">
                <a16:creationId xmlns:a16="http://schemas.microsoft.com/office/drawing/2014/main" id="{05509832-1D10-E442-923A-AB0AA2497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914" y="1023806"/>
            <a:ext cx="5596171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36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 = 10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D43585-CCEA-2B47-948F-1C2F985178E1}"/>
              </a:ext>
            </a:extLst>
          </p:cNvPr>
          <p:cNvSpPr txBox="1"/>
          <p:nvPr/>
        </p:nvSpPr>
        <p:spPr>
          <a:xfrm>
            <a:off x="9427119" y="5337482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8.32 PM.png">
            <a:extLst>
              <a:ext uri="{FF2B5EF4-FFF2-40B4-BE49-F238E27FC236}">
                <a16:creationId xmlns:a16="http://schemas.microsoft.com/office/drawing/2014/main" id="{0690AA63-1595-6A44-9CF7-201EF6917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575" y="1049105"/>
            <a:ext cx="5650849" cy="52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67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11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8599E8-F130-934B-9EA0-49A2AA647951}"/>
              </a:ext>
            </a:extLst>
          </p:cNvPr>
          <p:cNvSpPr txBox="1"/>
          <p:nvPr/>
        </p:nvSpPr>
        <p:spPr>
          <a:xfrm>
            <a:off x="9427119" y="5147732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8.37 PM.png">
            <a:extLst>
              <a:ext uri="{FF2B5EF4-FFF2-40B4-BE49-F238E27FC236}">
                <a16:creationId xmlns:a16="http://schemas.microsoft.com/office/drawing/2014/main" id="{535B9DFA-6E38-5A4E-940E-58BB9AF5D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11" y="857251"/>
            <a:ext cx="5570978" cy="51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21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k = 12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1EBF24-C330-6F4B-9A65-2B6A853E6A08}"/>
              </a:ext>
            </a:extLst>
          </p:cNvPr>
          <p:cNvSpPr txBox="1"/>
          <p:nvPr/>
        </p:nvSpPr>
        <p:spPr>
          <a:xfrm>
            <a:off x="9290859" y="5292858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11" name="Picture 10" descr="Screen Shot 2014-08-10 at 7.48.41 PM.png">
            <a:extLst>
              <a:ext uri="{FF2B5EF4-FFF2-40B4-BE49-F238E27FC236}">
                <a16:creationId xmlns:a16="http://schemas.microsoft.com/office/drawing/2014/main" id="{BB29858D-742D-7D40-AD29-3981CEABA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294" y="904355"/>
            <a:ext cx="5759412" cy="5311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73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Policy Iteration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61C8979-BE9D-1E4B-AC93-42B13FD55C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r>
              <a:rPr lang="en-US" sz="2800" dirty="0"/>
              <a:t>Alternative approach for optimal values: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1: Policy evaluation: </a:t>
            </a:r>
            <a:r>
              <a:rPr lang="en-US" sz="2400" dirty="0"/>
              <a:t>calculate utilities for some fixed policy (not optimal utilities!) until convergence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2: Policy improvement: </a:t>
            </a:r>
            <a:r>
              <a:rPr lang="en-US" sz="2400" dirty="0"/>
              <a:t>update policy using one-step look-ahead with resulting converged (but not optimal!) utilities as future values</a:t>
            </a:r>
          </a:p>
          <a:p>
            <a:pPr lvl="1"/>
            <a:r>
              <a:rPr lang="en-US" sz="2400" dirty="0"/>
              <a:t>Repeat steps until policy converges</a:t>
            </a:r>
          </a:p>
          <a:p>
            <a:pPr lvl="1"/>
            <a:endParaRPr lang="en-US" sz="2400" dirty="0"/>
          </a:p>
          <a:p>
            <a:r>
              <a:rPr lang="en-US" sz="2800" dirty="0"/>
              <a:t>This is </a:t>
            </a:r>
            <a:r>
              <a:rPr lang="en-US" sz="2800" dirty="0">
                <a:solidFill>
                  <a:srgbClr val="CC0000"/>
                </a:solidFill>
              </a:rPr>
              <a:t>policy iteration</a:t>
            </a:r>
          </a:p>
          <a:p>
            <a:pPr lvl="1"/>
            <a:r>
              <a:rPr lang="en-US" sz="2400" dirty="0"/>
              <a:t>It’s still optimal!</a:t>
            </a:r>
          </a:p>
          <a:p>
            <a:pPr lvl="1"/>
            <a:r>
              <a:rPr lang="en-US" sz="2400" dirty="0"/>
              <a:t>Can converge (much) faster under some conditions</a:t>
            </a:r>
          </a:p>
        </p:txBody>
      </p:sp>
    </p:spTree>
    <p:extLst>
      <p:ext uri="{BB962C8B-B14F-4D97-AF65-F5344CB8AC3E}">
        <p14:creationId xmlns:p14="http://schemas.microsoft.com/office/powerpoint/2010/main" val="47668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37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563D6C0-76F8-2344-817D-CE703EA2A3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064418"/>
            <a:ext cx="11379200" cy="4729164"/>
          </a:xfrm>
        </p:spPr>
        <p:txBody>
          <a:bodyPr/>
          <a:lstStyle/>
          <a:p>
            <a:pPr lvl="3"/>
            <a:endParaRPr lang="en-US" sz="1200" dirty="0"/>
          </a:p>
          <a:p>
            <a:r>
              <a:rPr lang="en-US" sz="2400" dirty="0"/>
              <a:t>Evaluation: For fixed current policy </a:t>
            </a:r>
            <a:r>
              <a:rPr lang="en-US" sz="2400" dirty="0">
                <a:sym typeface="Symbol" pitchFamily="18" charset="2"/>
              </a:rPr>
              <a:t>, find values with policy evaluation:</a:t>
            </a:r>
          </a:p>
          <a:p>
            <a:pPr lvl="1"/>
            <a:r>
              <a:rPr lang="en-US" sz="2000" dirty="0">
                <a:sym typeface="Symbol" pitchFamily="18" charset="2"/>
              </a:rPr>
              <a:t>Iterate until values </a:t>
            </a:r>
            <a:r>
              <a:rPr lang="en-US" sz="2000" dirty="0" err="1">
                <a:sym typeface="Symbol" pitchFamily="18" charset="2"/>
              </a:rPr>
              <a:t>convee</a:t>
            </a:r>
            <a:r>
              <a:rPr lang="en-US" sz="2000" dirty="0">
                <a:sym typeface="Symbol" pitchFamily="18" charset="2"/>
              </a:rPr>
              <a:t>:</a:t>
            </a: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endParaRPr lang="en-US" sz="2400" dirty="0">
              <a:sym typeface="Symbol" pitchFamily="18" charset="2"/>
            </a:endParaRPr>
          </a:p>
          <a:p>
            <a:r>
              <a:rPr lang="en-US" sz="2400" dirty="0"/>
              <a:t>Improvement: For fixed values, get a better policy using policy extraction</a:t>
            </a:r>
          </a:p>
          <a:p>
            <a:pPr lvl="1"/>
            <a:r>
              <a:rPr lang="en-US" sz="2000" dirty="0"/>
              <a:t>One-step look-ahead:</a:t>
            </a:r>
          </a:p>
          <a:p>
            <a:endParaRPr lang="en-US" sz="2400" dirty="0">
              <a:sym typeface="Symbol" pitchFamily="18" charset="2"/>
            </a:endParaRPr>
          </a:p>
        </p:txBody>
      </p:sp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4F372D1A-535B-044D-8BE3-B4AAD61667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026211" y="2410617"/>
            <a:ext cx="7834776" cy="690721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70A199DB-1BB9-1A47-8E33-A935A36CD1B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030087" y="4588667"/>
            <a:ext cx="7215495" cy="641061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27137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38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BE3D5C7-EF54-4141-A796-B9A8A2A553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1719" y="1007269"/>
            <a:ext cx="11201400" cy="5257800"/>
          </a:xfrm>
        </p:spPr>
        <p:txBody>
          <a:bodyPr/>
          <a:lstStyle/>
          <a:p>
            <a:r>
              <a:rPr lang="en-US" sz="2400" dirty="0"/>
              <a:t>Both value iteration and policy iteration compute the same thing (all optimal values)</a:t>
            </a:r>
          </a:p>
          <a:p>
            <a:pPr lvl="3"/>
            <a:endParaRPr lang="en-US" sz="1200" dirty="0"/>
          </a:p>
          <a:p>
            <a:r>
              <a:rPr lang="en-US" sz="2400" dirty="0"/>
              <a:t>In value iteration:</a:t>
            </a:r>
          </a:p>
          <a:p>
            <a:pPr lvl="1"/>
            <a:r>
              <a:rPr lang="en-US" sz="2200" dirty="0"/>
              <a:t>Every iteration updates both the values and (implicitly) the policy</a:t>
            </a:r>
          </a:p>
          <a:p>
            <a:pPr lvl="1"/>
            <a:r>
              <a:rPr lang="en-US" sz="2200" dirty="0"/>
              <a:t>We don’t track the policy, but taking the max over actions implicitly </a:t>
            </a:r>
            <a:r>
              <a:rPr lang="en-US" sz="2200" dirty="0" err="1"/>
              <a:t>recomputes</a:t>
            </a:r>
            <a:r>
              <a:rPr lang="en-US" sz="2200" dirty="0"/>
              <a:t> it</a:t>
            </a:r>
          </a:p>
          <a:p>
            <a:pPr lvl="3"/>
            <a:endParaRPr lang="en-US" sz="1200" dirty="0"/>
          </a:p>
          <a:p>
            <a:r>
              <a:rPr lang="en-US" sz="2400" dirty="0"/>
              <a:t>In policy iteration:</a:t>
            </a:r>
          </a:p>
          <a:p>
            <a:pPr lvl="1"/>
            <a:r>
              <a:rPr lang="en-US" sz="2200" dirty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2200" dirty="0"/>
              <a:t>After the policy is evaluated, a new policy is chosen (slow like a value iteration pass)</a:t>
            </a:r>
          </a:p>
          <a:p>
            <a:pPr lvl="1"/>
            <a:r>
              <a:rPr lang="en-US" sz="2200" dirty="0"/>
              <a:t>The new policy will be better (or we’re done)</a:t>
            </a:r>
          </a:p>
          <a:p>
            <a:pPr lvl="4"/>
            <a:endParaRPr lang="en-US" sz="1200" dirty="0"/>
          </a:p>
          <a:p>
            <a:pPr>
              <a:spcBef>
                <a:spcPts val="1200"/>
              </a:spcBef>
            </a:pPr>
            <a:r>
              <a:rPr lang="en-US" sz="2400" dirty="0"/>
              <a:t>Both are dynamic programs for solving MDPs</a:t>
            </a:r>
          </a:p>
        </p:txBody>
      </p:sp>
    </p:spTree>
    <p:extLst>
      <p:ext uri="{BB962C8B-B14F-4D97-AF65-F5344CB8AC3E}">
        <p14:creationId xmlns:p14="http://schemas.microsoft.com/office/powerpoint/2010/main" val="3498643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Summary: MDP Algorithms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39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745451-EB70-404D-AD18-1E9C2A123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20762"/>
            <a:ext cx="11379200" cy="4729164"/>
          </a:xfrm>
        </p:spPr>
        <p:txBody>
          <a:bodyPr/>
          <a:lstStyle/>
          <a:p>
            <a:r>
              <a:rPr lang="en-US" sz="2800" dirty="0"/>
              <a:t>So you want to….</a:t>
            </a:r>
          </a:p>
          <a:p>
            <a:pPr lvl="1"/>
            <a:r>
              <a:rPr lang="en-US" sz="2400" dirty="0"/>
              <a:t>Compute optimal values: use value iteration or policy iteration</a:t>
            </a:r>
          </a:p>
          <a:p>
            <a:pPr lvl="1"/>
            <a:r>
              <a:rPr lang="en-US" sz="2400" dirty="0"/>
              <a:t>Compute values for a particular policy: use policy evaluation</a:t>
            </a:r>
          </a:p>
          <a:p>
            <a:pPr lvl="1"/>
            <a:r>
              <a:rPr lang="en-US" sz="2400" dirty="0"/>
              <a:t>Turn your values into a policy: use policy extraction (one-step </a:t>
            </a:r>
            <a:r>
              <a:rPr lang="en-US" sz="2400" dirty="0" err="1"/>
              <a:t>lookahead</a:t>
            </a:r>
            <a:r>
              <a:rPr lang="en-US" sz="2400" dirty="0"/>
              <a:t>)</a:t>
            </a:r>
          </a:p>
          <a:p>
            <a:pPr lvl="1"/>
            <a:endParaRPr lang="en-US" sz="2400" dirty="0"/>
          </a:p>
          <a:p>
            <a:r>
              <a:rPr lang="en-US" sz="2800" dirty="0"/>
              <a:t>These all look the same!</a:t>
            </a:r>
          </a:p>
          <a:p>
            <a:pPr lvl="1"/>
            <a:r>
              <a:rPr lang="en-US" sz="2400" dirty="0"/>
              <a:t>They basically are – they are all variations of Bellman updates</a:t>
            </a:r>
          </a:p>
          <a:p>
            <a:pPr lvl="1"/>
            <a:r>
              <a:rPr lang="en-US" sz="2400" dirty="0"/>
              <a:t>They all use one-step </a:t>
            </a:r>
            <a:r>
              <a:rPr lang="en-US" sz="2400" dirty="0" err="1"/>
              <a:t>lookahead</a:t>
            </a:r>
            <a:r>
              <a:rPr lang="en-US" sz="2400" dirty="0"/>
              <a:t> </a:t>
            </a:r>
            <a:r>
              <a:rPr lang="en-US" sz="2400" dirty="0" err="1"/>
              <a:t>expectimax</a:t>
            </a:r>
            <a:r>
              <a:rPr lang="en-US" sz="2400" dirty="0"/>
              <a:t> fragments</a:t>
            </a:r>
          </a:p>
          <a:p>
            <a:pPr lvl="1"/>
            <a:r>
              <a:rPr lang="en-US" sz="2400" dirty="0"/>
              <a:t>They differ only in whether we plug in a fixed policy or max over actions</a:t>
            </a:r>
          </a:p>
        </p:txBody>
      </p:sp>
    </p:spTree>
    <p:extLst>
      <p:ext uri="{BB962C8B-B14F-4D97-AF65-F5344CB8AC3E}">
        <p14:creationId xmlns:p14="http://schemas.microsoft.com/office/powerpoint/2010/main" val="101297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Recap: MDPs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356452D-132A-3448-9EB3-0720B299A4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064418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Markov decision processes: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states S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Start state s</a:t>
            </a:r>
            <a:r>
              <a:rPr lang="en-US" baseline="-25000" dirty="0">
                <a:ea typeface="ＭＳ Ｐゴシック" pitchFamily="34" charset="-128"/>
              </a:rPr>
              <a:t>0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Set of actions A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Transitions P(</a:t>
            </a:r>
            <a:r>
              <a:rPr lang="en-US" dirty="0" err="1">
                <a:ea typeface="ＭＳ Ｐゴシック" pitchFamily="34" charset="-128"/>
              </a:rPr>
              <a:t>s’</a:t>
            </a:r>
            <a:r>
              <a:rPr lang="en-US" altLang="ja-JP" dirty="0" err="1">
                <a:ea typeface="ＭＳ Ｐゴシック" pitchFamily="34" charset="-128"/>
              </a:rPr>
              <a:t>|s,a</a:t>
            </a:r>
            <a:r>
              <a:rPr lang="en-US" altLang="ja-JP" dirty="0">
                <a:ea typeface="ＭＳ Ｐゴシック" pitchFamily="34" charset="-128"/>
              </a:rPr>
              <a:t>) (or T(</a:t>
            </a:r>
            <a:r>
              <a:rPr lang="en-US" altLang="ja-JP" dirty="0" err="1">
                <a:ea typeface="ＭＳ Ｐゴシック" pitchFamily="34" charset="-128"/>
              </a:rPr>
              <a:t>s,a,s</a:t>
            </a:r>
            <a:r>
              <a:rPr lang="en-US" altLang="ja-JP" dirty="0">
                <a:ea typeface="ＭＳ Ｐゴシック" pitchFamily="34" charset="-128"/>
              </a:rPr>
              <a:t>’))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Rewards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 (and discount </a:t>
            </a:r>
            <a:r>
              <a:rPr lang="en-US" altLang="ja-JP" dirty="0">
                <a:ea typeface="ＭＳ Ｐゴシック" pitchFamily="34" charset="-128"/>
                <a:sym typeface="Symbol" pitchFamily="18" charset="2"/>
              </a:rPr>
              <a:t>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endParaRPr lang="en-US" baseline="-250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MDP quantities so far: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Policy = Choice of action for each state</a:t>
            </a:r>
          </a:p>
          <a:p>
            <a:pPr lvl="1">
              <a:lnSpc>
                <a:spcPct val="80000"/>
              </a:lnSpc>
            </a:pPr>
            <a:r>
              <a:rPr lang="en-US" dirty="0">
                <a:ea typeface="ＭＳ Ｐゴシック" pitchFamily="34" charset="-128"/>
              </a:rPr>
              <a:t>Utility = sum of (discounted) rewards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EC1B27BF-D47B-0C49-938C-078D28BBA8C6}"/>
              </a:ext>
            </a:extLst>
          </p:cNvPr>
          <p:cNvGrpSpPr>
            <a:grpSpLocks/>
          </p:cNvGrpSpPr>
          <p:nvPr/>
        </p:nvGrpSpPr>
        <p:grpSpPr bwMode="auto">
          <a:xfrm>
            <a:off x="8001000" y="1221582"/>
            <a:ext cx="3048000" cy="2754586"/>
            <a:chOff x="2400" y="1401"/>
            <a:chExt cx="1392" cy="1258"/>
          </a:xfrm>
        </p:grpSpPr>
        <p:sp>
          <p:nvSpPr>
            <p:cNvPr id="10" name="AutoShape 5">
              <a:extLst>
                <a:ext uri="{FF2B5EF4-FFF2-40B4-BE49-F238E27FC236}">
                  <a16:creationId xmlns:a16="http://schemas.microsoft.com/office/drawing/2014/main" id="{5C95D9E7-494A-1542-BAC4-6CDFECB65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1" name="Group 6">
              <a:extLst>
                <a:ext uri="{FF2B5EF4-FFF2-40B4-BE49-F238E27FC236}">
                  <a16:creationId xmlns:a16="http://schemas.microsoft.com/office/drawing/2014/main" id="{09ACD991-254A-B34D-8870-96F78B8376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5" name="Line 7">
                <a:extLst>
                  <a:ext uri="{FF2B5EF4-FFF2-40B4-BE49-F238E27FC236}">
                    <a16:creationId xmlns:a16="http://schemas.microsoft.com/office/drawing/2014/main" id="{E050C1FE-244B-F744-9C4C-8F7EE34628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8">
                <a:extLst>
                  <a:ext uri="{FF2B5EF4-FFF2-40B4-BE49-F238E27FC236}">
                    <a16:creationId xmlns:a16="http://schemas.microsoft.com/office/drawing/2014/main" id="{6A1EAEB2-3F03-AF4A-A9E5-1B2C06C001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7" name="Line 9">
                <a:extLst>
                  <a:ext uri="{FF2B5EF4-FFF2-40B4-BE49-F238E27FC236}">
                    <a16:creationId xmlns:a16="http://schemas.microsoft.com/office/drawing/2014/main" id="{E2B9A935-A481-8949-94B8-CD9A6CB5A4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8" name="Line 10">
                <a:extLst>
                  <a:ext uri="{FF2B5EF4-FFF2-40B4-BE49-F238E27FC236}">
                    <a16:creationId xmlns:a16="http://schemas.microsoft.com/office/drawing/2014/main" id="{32FFFF11-F6EC-A14E-8370-1BF23C627D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5362A4-CADB-EB43-B539-97C264A3B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218A43A-3586-1748-BACB-B8D1DB052A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>
                <a:extLst>
                  <a:ext uri="{FF2B5EF4-FFF2-40B4-BE49-F238E27FC236}">
                    <a16:creationId xmlns:a16="http://schemas.microsoft.com/office/drawing/2014/main" id="{B3948FAB-2CC4-894F-9E2B-34E9748E1C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4">
                <a:extLst>
                  <a:ext uri="{FF2B5EF4-FFF2-40B4-BE49-F238E27FC236}">
                    <a16:creationId xmlns:a16="http://schemas.microsoft.com/office/drawing/2014/main" id="{EE7C65C8-FBFA-7A45-9420-99E0C51ED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5">
                <a:extLst>
                  <a:ext uri="{FF2B5EF4-FFF2-40B4-BE49-F238E27FC236}">
                    <a16:creationId xmlns:a16="http://schemas.microsoft.com/office/drawing/2014/main" id="{B09B4349-8F11-5D43-81AE-0C1291C26A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6">
                <a:extLst>
                  <a:ext uri="{FF2B5EF4-FFF2-40B4-BE49-F238E27FC236}">
                    <a16:creationId xmlns:a16="http://schemas.microsoft.com/office/drawing/2014/main" id="{EEFDDE04-28DB-BB45-BDE5-A532E0CA60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>
              <a:extLst>
                <a:ext uri="{FF2B5EF4-FFF2-40B4-BE49-F238E27FC236}">
                  <a16:creationId xmlns:a16="http://schemas.microsoft.com/office/drawing/2014/main" id="{7171D7C8-1098-894B-9865-7CF258D5CE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A2A87983-F579-1E41-9C54-F1AF477F40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F8F1437E-79A7-7E47-ACBF-E201BB957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7" name="Text Box 20">
              <a:extLst>
                <a:ext uri="{FF2B5EF4-FFF2-40B4-BE49-F238E27FC236}">
                  <a16:creationId xmlns:a16="http://schemas.microsoft.com/office/drawing/2014/main" id="{710CD22F-A505-1545-9450-FDAA6ED9F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 dirty="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AutoShape 21">
              <a:extLst>
                <a:ext uri="{FF2B5EF4-FFF2-40B4-BE49-F238E27FC236}">
                  <a16:creationId xmlns:a16="http://schemas.microsoft.com/office/drawing/2014/main" id="{86C3D12D-145C-B942-801C-16ACBB85E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9" name="Text Box 22">
              <a:extLst>
                <a:ext uri="{FF2B5EF4-FFF2-40B4-BE49-F238E27FC236}">
                  <a16:creationId xmlns:a16="http://schemas.microsoft.com/office/drawing/2014/main" id="{EA37CE92-BFC1-DF47-A486-5236409AC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18888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Double Bandits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40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616550-CC2F-6440-9A6A-3F022E7D2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2149" y="1007421"/>
            <a:ext cx="3048000" cy="3048000"/>
          </a:xfrm>
          <a:prstGeom prst="rect">
            <a:avLst/>
          </a:prstGeom>
          <a:noFill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0B5A51D-CC4E-6045-9263-6C99A98BC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43949" y="931221"/>
            <a:ext cx="2743200" cy="3048000"/>
          </a:xfrm>
          <a:prstGeom prst="rect">
            <a:avLst/>
          </a:prstGeom>
          <a:noFill/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BF67989E-D25D-F443-AFB8-5E9ADA6DF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7349" y="2609514"/>
            <a:ext cx="2819400" cy="3501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22473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Double-Bandit MDP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41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ABAC44-5B2C-B24B-9DD9-6C9D44D1A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64418"/>
            <a:ext cx="11379200" cy="4729164"/>
          </a:xfrm>
        </p:spPr>
        <p:txBody>
          <a:bodyPr/>
          <a:lstStyle/>
          <a:p>
            <a:r>
              <a:rPr lang="en-US" sz="2400" dirty="0"/>
              <a:t>Actions: </a:t>
            </a:r>
            <a:r>
              <a:rPr lang="en-US" sz="2400" i="1" dirty="0">
                <a:solidFill>
                  <a:srgbClr val="3333FF"/>
                </a:solidFill>
              </a:rPr>
              <a:t>Blue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Red</a:t>
            </a:r>
          </a:p>
          <a:p>
            <a:r>
              <a:rPr lang="en-US" sz="2400" dirty="0"/>
              <a:t>States: </a:t>
            </a:r>
            <a:r>
              <a:rPr lang="en-US" sz="2400" dirty="0">
                <a:solidFill>
                  <a:srgbClr val="008000"/>
                </a:solidFill>
              </a:rPr>
              <a:t>Win</a:t>
            </a:r>
            <a:r>
              <a:rPr lang="en-US" sz="2400" dirty="0">
                <a:solidFill>
                  <a:schemeClr val="tx1"/>
                </a:solidFill>
              </a:rPr>
              <a:t>, Lose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09EAD93-1299-2344-AD64-39C9168810B9}"/>
              </a:ext>
            </a:extLst>
          </p:cNvPr>
          <p:cNvSpPr/>
          <p:nvPr/>
        </p:nvSpPr>
        <p:spPr>
          <a:xfrm>
            <a:off x="3276600" y="2969419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ADCD82F-1231-7D4F-9C6A-F02515BD335E}"/>
              </a:ext>
            </a:extLst>
          </p:cNvPr>
          <p:cNvSpPr/>
          <p:nvPr/>
        </p:nvSpPr>
        <p:spPr>
          <a:xfrm>
            <a:off x="8229600" y="2969419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C5096EEB-7015-2743-91A0-EE9F320A7680}"/>
              </a:ext>
            </a:extLst>
          </p:cNvPr>
          <p:cNvCxnSpPr>
            <a:stCxn id="11" idx="0"/>
            <a:endCxn id="12" idx="1"/>
          </p:cNvCxnSpPr>
          <p:nvPr/>
        </p:nvCxnSpPr>
        <p:spPr>
          <a:xfrm rot="16200000" flipH="1">
            <a:off x="5924549" y="664369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28A077C0-3A55-8648-94A4-ACE363E23514}"/>
              </a:ext>
            </a:extLst>
          </p:cNvPr>
          <p:cNvCxnSpPr>
            <a:stCxn id="11" idx="0"/>
            <a:endCxn id="11" idx="6"/>
          </p:cNvCxnSpPr>
          <p:nvPr/>
        </p:nvCxnSpPr>
        <p:spPr>
          <a:xfrm rot="16200000" flipH="1">
            <a:off x="3619500" y="2969419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1B71B57D-A3C3-234D-B5B6-F9A2356E2AFA}"/>
              </a:ext>
            </a:extLst>
          </p:cNvPr>
          <p:cNvCxnSpPr>
            <a:stCxn id="12" idx="4"/>
            <a:endCxn id="11" idx="5"/>
          </p:cNvCxnSpPr>
          <p:nvPr/>
        </p:nvCxnSpPr>
        <p:spPr>
          <a:xfrm rot="5400000" flipH="1">
            <a:off x="6167017" y="1249737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3">
            <a:extLst>
              <a:ext uri="{FF2B5EF4-FFF2-40B4-BE49-F238E27FC236}">
                <a16:creationId xmlns:a16="http://schemas.microsoft.com/office/drawing/2014/main" id="{5F509E9F-76FA-DF4F-8127-DF99CF165F84}"/>
              </a:ext>
            </a:extLst>
          </p:cNvPr>
          <p:cNvCxnSpPr>
            <a:stCxn id="12" idx="4"/>
            <a:endCxn id="12" idx="2"/>
          </p:cNvCxnSpPr>
          <p:nvPr/>
        </p:nvCxnSpPr>
        <p:spPr>
          <a:xfrm rot="5400000" flipH="1">
            <a:off x="8229600" y="3312319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3BDFACDD-0A56-2646-B14C-F639A3C8B050}"/>
              </a:ext>
            </a:extLst>
          </p:cNvPr>
          <p:cNvCxnSpPr>
            <a:stCxn id="12" idx="6"/>
            <a:endCxn id="11" idx="4"/>
          </p:cNvCxnSpPr>
          <p:nvPr/>
        </p:nvCxnSpPr>
        <p:spPr>
          <a:xfrm flipH="1">
            <a:off x="3619500" y="3312319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3">
            <a:extLst>
              <a:ext uri="{FF2B5EF4-FFF2-40B4-BE49-F238E27FC236}">
                <a16:creationId xmlns:a16="http://schemas.microsoft.com/office/drawing/2014/main" id="{93538A19-1652-5D40-B753-127B236463CF}"/>
              </a:ext>
            </a:extLst>
          </p:cNvPr>
          <p:cNvCxnSpPr>
            <a:stCxn id="11" idx="4"/>
            <a:endCxn id="11" idx="2"/>
          </p:cNvCxnSpPr>
          <p:nvPr/>
        </p:nvCxnSpPr>
        <p:spPr>
          <a:xfrm rot="5400000" flipH="1">
            <a:off x="3276600" y="3312319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AB9F906-D995-A545-A658-5305510A3242}"/>
              </a:ext>
            </a:extLst>
          </p:cNvPr>
          <p:cNvSpPr txBox="1"/>
          <p:nvPr/>
        </p:nvSpPr>
        <p:spPr>
          <a:xfrm>
            <a:off x="1600200" y="3655218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1BF0D5-5B32-3F45-A23A-4FFD56E094E3}"/>
              </a:ext>
            </a:extLst>
          </p:cNvPr>
          <p:cNvSpPr txBox="1"/>
          <p:nvPr/>
        </p:nvSpPr>
        <p:spPr>
          <a:xfrm>
            <a:off x="9448800" y="3579018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5C5641-DA2B-3D44-8247-F54D624A100A}"/>
              </a:ext>
            </a:extLst>
          </p:cNvPr>
          <p:cNvSpPr txBox="1"/>
          <p:nvPr/>
        </p:nvSpPr>
        <p:spPr>
          <a:xfrm>
            <a:off x="5334000" y="1669553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0.25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A5C87D-D8B2-064B-A596-AA739BB0E4D5}"/>
              </a:ext>
            </a:extLst>
          </p:cNvPr>
          <p:cNvSpPr txBox="1"/>
          <p:nvPr/>
        </p:nvSpPr>
        <p:spPr>
          <a:xfrm>
            <a:off x="4800600" y="2519421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0.75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4C51F0-BE8B-EE44-A050-4634F9AB0ECC}"/>
              </a:ext>
            </a:extLst>
          </p:cNvPr>
          <p:cNvSpPr txBox="1"/>
          <p:nvPr/>
        </p:nvSpPr>
        <p:spPr>
          <a:xfrm>
            <a:off x="5486400" y="4036218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0.75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858AC0-2DE8-E249-9DA2-F649198D1021}"/>
              </a:ext>
            </a:extLst>
          </p:cNvPr>
          <p:cNvSpPr txBox="1"/>
          <p:nvPr/>
        </p:nvSpPr>
        <p:spPr>
          <a:xfrm>
            <a:off x="6858000" y="3045618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0.25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6DF3BF37-F834-3941-9931-AB71A5115E8E}"/>
              </a:ext>
            </a:extLst>
          </p:cNvPr>
          <p:cNvSpPr/>
          <p:nvPr/>
        </p:nvSpPr>
        <p:spPr>
          <a:xfrm>
            <a:off x="9525000" y="1064418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100 time steps</a:t>
            </a:r>
            <a:endParaRPr lang="en-US" sz="8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Calibri" pitchFamily="34" charset="0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 pitchFamily="34" charset="0"/>
              </a:rPr>
              <a:t>Both states have the same value</a:t>
            </a:r>
          </a:p>
        </p:txBody>
      </p:sp>
    </p:spTree>
    <p:extLst>
      <p:ext uri="{BB962C8B-B14F-4D97-AF65-F5344CB8AC3E}">
        <p14:creationId xmlns:p14="http://schemas.microsoft.com/office/powerpoint/2010/main" val="3229463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Offline Planning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42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51DFA4A-79FC-8C4B-B965-33FE641A4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76469"/>
            <a:ext cx="113792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Solving MDPs is offline planning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determine all quantities through computation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need to know the details of the MDP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You do not actually play the game!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1D144-7ED8-6547-9558-0B12AF420007}"/>
              </a:ext>
            </a:extLst>
          </p:cNvPr>
          <p:cNvSpPr txBox="1"/>
          <p:nvPr/>
        </p:nvSpPr>
        <p:spPr>
          <a:xfrm>
            <a:off x="1219200" y="417686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alibri"/>
                <a:cs typeface="Calibri"/>
              </a:rPr>
              <a:t>Play 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18DC2-9D2E-2A44-8205-BA94039F040C}"/>
              </a:ext>
            </a:extLst>
          </p:cNvPr>
          <p:cNvSpPr txBox="1"/>
          <p:nvPr/>
        </p:nvSpPr>
        <p:spPr>
          <a:xfrm>
            <a:off x="1219200" y="5101449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Calibri"/>
                <a:cs typeface="Calibri"/>
              </a:rPr>
              <a:t>Play Blue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9E842-ADE9-EF48-84A8-2AE48CBB03C3}"/>
              </a:ext>
            </a:extLst>
          </p:cNvPr>
          <p:cNvSpPr txBox="1"/>
          <p:nvPr/>
        </p:nvSpPr>
        <p:spPr>
          <a:xfrm>
            <a:off x="3429000" y="3348849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Value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E5A0040-CB6E-B644-8BC7-441FBE41738C}"/>
              </a:ext>
            </a:extLst>
          </p:cNvPr>
          <p:cNvSpPr/>
          <p:nvPr/>
        </p:nvSpPr>
        <p:spPr>
          <a:xfrm>
            <a:off x="9525000" y="1052669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100 time steps</a:t>
            </a:r>
            <a:endParaRPr lang="en-US" sz="8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Calibri"/>
                <a:cs typeface="Calibri"/>
              </a:rPr>
              <a:t>Both states have the same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62589B-3BAC-0A48-A64F-6BC90C36362B}"/>
              </a:ext>
            </a:extLst>
          </p:cNvPr>
          <p:cNvSpPr txBox="1"/>
          <p:nvPr/>
        </p:nvSpPr>
        <p:spPr>
          <a:xfrm>
            <a:off x="3352800" y="4187049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alibri"/>
                <a:cs typeface="Calibri"/>
              </a:rPr>
              <a:t>150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618DDF-436C-C04E-B288-3DED9B773AE6}"/>
              </a:ext>
            </a:extLst>
          </p:cNvPr>
          <p:cNvSpPr txBox="1"/>
          <p:nvPr/>
        </p:nvSpPr>
        <p:spPr>
          <a:xfrm>
            <a:off x="3352800" y="5101449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alibri"/>
                <a:cs typeface="Calibri"/>
              </a:rPr>
              <a:t>100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1F4B4B-E2C4-1F44-9048-5E66890DA9E2}"/>
              </a:ext>
            </a:extLst>
          </p:cNvPr>
          <p:cNvGrpSpPr/>
          <p:nvPr/>
        </p:nvGrpSpPr>
        <p:grpSpPr>
          <a:xfrm>
            <a:off x="5410200" y="2985142"/>
            <a:ext cx="6705600" cy="2696855"/>
            <a:chOff x="1600200" y="1815326"/>
            <a:chExt cx="8756724" cy="352177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0438AE3-D3C7-7349-A02A-59926E5515AF}"/>
                </a:ext>
              </a:extLst>
            </p:cNvPr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8000"/>
                  </a:solidFill>
                  <a:latin typeface="Calibri"/>
                  <a:cs typeface="Calibri"/>
                </a:rPr>
                <a:t>W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10EEF51-E78D-3841-A1EB-0E71CDCDB9FD}"/>
                </a:ext>
              </a:extLst>
            </p:cNvPr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"/>
                  <a:cs typeface="Calibri"/>
                </a:rPr>
                <a:t>L</a:t>
              </a:r>
            </a:p>
          </p:txBody>
        </p: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4435FD44-07E2-594E-9258-AE84F9F0E434}"/>
                </a:ext>
              </a:extLst>
            </p:cNvPr>
            <p:cNvCxnSpPr>
              <a:stCxn id="18" idx="0"/>
              <a:endCxn id="19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urved Connector 13">
              <a:extLst>
                <a:ext uri="{FF2B5EF4-FFF2-40B4-BE49-F238E27FC236}">
                  <a16:creationId xmlns:a16="http://schemas.microsoft.com/office/drawing/2014/main" id="{3A7C6C52-7994-F74F-9284-D3253F77C016}"/>
                </a:ext>
              </a:extLst>
            </p:cNvPr>
            <p:cNvCxnSpPr>
              <a:stCxn id="18" idx="0"/>
              <a:endCxn id="18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urved Connector 21">
              <a:extLst>
                <a:ext uri="{FF2B5EF4-FFF2-40B4-BE49-F238E27FC236}">
                  <a16:creationId xmlns:a16="http://schemas.microsoft.com/office/drawing/2014/main" id="{34CC9D2E-74C2-5C4D-BA13-BBD4BDCDEEF2}"/>
                </a:ext>
              </a:extLst>
            </p:cNvPr>
            <p:cNvCxnSpPr>
              <a:stCxn id="19" idx="4"/>
              <a:endCxn id="18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urved Connector 13">
              <a:extLst>
                <a:ext uri="{FF2B5EF4-FFF2-40B4-BE49-F238E27FC236}">
                  <a16:creationId xmlns:a16="http://schemas.microsoft.com/office/drawing/2014/main" id="{839846E6-73D0-EA4B-BF04-DF057D4A35CC}"/>
                </a:ext>
              </a:extLst>
            </p:cNvPr>
            <p:cNvCxnSpPr>
              <a:stCxn id="19" idx="4"/>
              <a:endCxn id="19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urved Connector 29">
              <a:extLst>
                <a:ext uri="{FF2B5EF4-FFF2-40B4-BE49-F238E27FC236}">
                  <a16:creationId xmlns:a16="http://schemas.microsoft.com/office/drawing/2014/main" id="{37540019-6D0E-244C-AFC7-8C3A973EC55C}"/>
                </a:ext>
              </a:extLst>
            </p:cNvPr>
            <p:cNvCxnSpPr>
              <a:stCxn id="19" idx="6"/>
              <a:endCxn id="18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urved Connector 13">
              <a:extLst>
                <a:ext uri="{FF2B5EF4-FFF2-40B4-BE49-F238E27FC236}">
                  <a16:creationId xmlns:a16="http://schemas.microsoft.com/office/drawing/2014/main" id="{01E1EC4B-3B89-9F41-9576-AA7B695B7FEC}"/>
                </a:ext>
              </a:extLst>
            </p:cNvPr>
            <p:cNvCxnSpPr>
              <a:stCxn id="18" idx="4"/>
              <a:endCxn id="18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1AF047-B01E-F24D-81A3-F3A1F284B942}"/>
                </a:ext>
              </a:extLst>
            </p:cNvPr>
            <p:cNvSpPr txBox="1"/>
            <p:nvPr/>
          </p:nvSpPr>
          <p:spPr>
            <a:xfrm>
              <a:off x="1600200" y="3769613"/>
              <a:ext cx="995082" cy="156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>
                <a:latin typeface="Calibri"/>
                <a:cs typeface="Calibri"/>
              </a:endParaRPr>
            </a:p>
            <a:p>
              <a:r>
                <a:rPr lang="en-US" sz="24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EBA7B0-4C28-3743-AC67-9B82BEBE5DC6}"/>
                </a:ext>
              </a:extLst>
            </p:cNvPr>
            <p:cNvSpPr txBox="1"/>
            <p:nvPr/>
          </p:nvSpPr>
          <p:spPr>
            <a:xfrm>
              <a:off x="9349291" y="3769614"/>
              <a:ext cx="1007633" cy="156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$1</a:t>
              </a:r>
            </a:p>
            <a:p>
              <a:endParaRPr lang="en-US" sz="2400" dirty="0">
                <a:latin typeface="Calibri"/>
                <a:cs typeface="Calibri"/>
              </a:endParaRPr>
            </a:p>
            <a:p>
              <a:r>
                <a:rPr lang="en-US" sz="2400" dirty="0">
                  <a:latin typeface="Calibri"/>
                  <a:cs typeface="Calibri"/>
                </a:rPr>
                <a:t>1.0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DC56F55-F578-4243-914E-D60B6D98C4AF}"/>
                </a:ext>
              </a:extLst>
            </p:cNvPr>
            <p:cNvSpPr txBox="1"/>
            <p:nvPr/>
          </p:nvSpPr>
          <p:spPr>
            <a:xfrm>
              <a:off x="5333999" y="1815326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0.25 	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BC2259-69F6-B34B-B8F5-E951F2943EFE}"/>
                </a:ext>
              </a:extLst>
            </p:cNvPr>
            <p:cNvSpPr txBox="1"/>
            <p:nvPr/>
          </p:nvSpPr>
          <p:spPr>
            <a:xfrm>
              <a:off x="4800600" y="2826603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0.75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233870-514C-E742-B1C7-5975F13F4CF1}"/>
                </a:ext>
              </a:extLst>
            </p:cNvPr>
            <p:cNvSpPr txBox="1"/>
            <p:nvPr/>
          </p:nvSpPr>
          <p:spPr>
            <a:xfrm>
              <a:off x="5282004" y="4267157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0.75 	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$2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05C2C07-3F07-B04D-848A-6AD27FAB684A}"/>
                </a:ext>
              </a:extLst>
            </p:cNvPr>
            <p:cNvSpPr txBox="1"/>
            <p:nvPr/>
          </p:nvSpPr>
          <p:spPr>
            <a:xfrm>
              <a:off x="6730701" y="3137634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0.25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$0</a:t>
              </a:r>
              <a:endParaRPr lang="en-US" sz="2400" dirty="0">
                <a:latin typeface="Calibri"/>
                <a:cs typeface="Calibri"/>
              </a:endParaRPr>
            </a:p>
          </p:txBody>
        </p:sp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5764AC1-F91D-0F4A-AB04-74663402A111}"/>
              </a:ext>
            </a:extLst>
          </p:cNvPr>
          <p:cNvSpPr/>
          <p:nvPr/>
        </p:nvSpPr>
        <p:spPr>
          <a:xfrm>
            <a:off x="762000" y="3110069"/>
            <a:ext cx="4191000" cy="2895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8492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Let's Play!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ECE0668-428F-8345-8347-8645AB796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8FD9C2C6-8395-C840-851B-7D5023A70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DFB798-62E4-F74D-8E44-3208A248A36D}"/>
              </a:ext>
            </a:extLst>
          </p:cNvPr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664AF7-09E1-064F-BCD8-AD9CE2271D39}"/>
              </a:ext>
            </a:extLst>
          </p:cNvPr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1FDF57-7C3A-254B-8B0F-CC15E243616E}"/>
              </a:ext>
            </a:extLst>
          </p:cNvPr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C2492E-DC68-9944-9C01-899C7DFBCE4F}"/>
              </a:ext>
            </a:extLst>
          </p:cNvPr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8012F8-1836-9344-B10B-BA9E955B88F9}"/>
              </a:ext>
            </a:extLst>
          </p:cNvPr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8EA797-66D2-5548-AF5E-D7F451B6E685}"/>
              </a:ext>
            </a:extLst>
          </p:cNvPr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BF183C-EDB9-8047-AE52-D215D01E3F6D}"/>
              </a:ext>
            </a:extLst>
          </p:cNvPr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50F46E-3BB1-AC4E-B5F6-6DB4EFF56216}"/>
              </a:ext>
            </a:extLst>
          </p:cNvPr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5C2234-D4E4-0346-8DB3-CA33051340BB}"/>
              </a:ext>
            </a:extLst>
          </p:cNvPr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54377A-EB9B-D340-91DF-EFE74E971F1E}"/>
              </a:ext>
            </a:extLst>
          </p:cNvPr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  <p:extLst>
      <p:ext uri="{BB962C8B-B14F-4D97-AF65-F5344CB8AC3E}">
        <p14:creationId xmlns:p14="http://schemas.microsoft.com/office/powerpoint/2010/main" val="678551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Online Planning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0E7C49-F0A4-014E-824F-FC9FFBA4A8D0}"/>
              </a:ext>
            </a:extLst>
          </p:cNvPr>
          <p:cNvSpPr/>
          <p:nvPr/>
        </p:nvSpPr>
        <p:spPr>
          <a:xfrm>
            <a:off x="3243349" y="253365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Calibri" pitchFamily="34" charset="0"/>
              </a:rPr>
              <a:t>W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5EDD12-C937-024F-ABC4-A9259CE9BD6D}"/>
              </a:ext>
            </a:extLst>
          </p:cNvPr>
          <p:cNvSpPr/>
          <p:nvPr/>
        </p:nvSpPr>
        <p:spPr>
          <a:xfrm>
            <a:off x="8196349" y="253365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Calibri" pitchFamily="34" charset="0"/>
              </a:rPr>
              <a:t>L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AB1D0AE-77A2-984E-B9A6-CE3D11266700}"/>
              </a:ext>
            </a:extLst>
          </p:cNvPr>
          <p:cNvCxnSpPr>
            <a:stCxn id="8" idx="0"/>
            <a:endCxn id="11" idx="1"/>
          </p:cNvCxnSpPr>
          <p:nvPr/>
        </p:nvCxnSpPr>
        <p:spPr>
          <a:xfrm rot="16200000" flipH="1">
            <a:off x="5891298" y="228601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3">
            <a:extLst>
              <a:ext uri="{FF2B5EF4-FFF2-40B4-BE49-F238E27FC236}">
                <a16:creationId xmlns:a16="http://schemas.microsoft.com/office/drawing/2014/main" id="{61A3AE7D-0269-E547-9BCD-32585C2EF6BC}"/>
              </a:ext>
            </a:extLst>
          </p:cNvPr>
          <p:cNvCxnSpPr>
            <a:stCxn id="8" idx="0"/>
            <a:endCxn id="8" idx="6"/>
          </p:cNvCxnSpPr>
          <p:nvPr/>
        </p:nvCxnSpPr>
        <p:spPr>
          <a:xfrm rot="16200000" flipH="1">
            <a:off x="3586249" y="2533651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1837A62B-7347-0D49-B2EC-F042D27A7EDB}"/>
              </a:ext>
            </a:extLst>
          </p:cNvPr>
          <p:cNvCxnSpPr>
            <a:stCxn id="11" idx="4"/>
            <a:endCxn id="8" idx="5"/>
          </p:cNvCxnSpPr>
          <p:nvPr/>
        </p:nvCxnSpPr>
        <p:spPr>
          <a:xfrm rot="5400000" flipH="1">
            <a:off x="6133766" y="813969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3">
            <a:extLst>
              <a:ext uri="{FF2B5EF4-FFF2-40B4-BE49-F238E27FC236}">
                <a16:creationId xmlns:a16="http://schemas.microsoft.com/office/drawing/2014/main" id="{3A615CF8-0839-C84D-97A0-8A85E9862A65}"/>
              </a:ext>
            </a:extLst>
          </p:cNvPr>
          <p:cNvCxnSpPr>
            <a:stCxn id="11" idx="4"/>
            <a:endCxn id="11" idx="2"/>
          </p:cNvCxnSpPr>
          <p:nvPr/>
        </p:nvCxnSpPr>
        <p:spPr>
          <a:xfrm rot="5400000" flipH="1">
            <a:off x="8196349" y="2876551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29">
            <a:extLst>
              <a:ext uri="{FF2B5EF4-FFF2-40B4-BE49-F238E27FC236}">
                <a16:creationId xmlns:a16="http://schemas.microsoft.com/office/drawing/2014/main" id="{E56BA4EB-5FB4-CF41-B515-C1D5FBDC1658}"/>
              </a:ext>
            </a:extLst>
          </p:cNvPr>
          <p:cNvCxnSpPr>
            <a:stCxn id="11" idx="6"/>
            <a:endCxn id="8" idx="4"/>
          </p:cNvCxnSpPr>
          <p:nvPr/>
        </p:nvCxnSpPr>
        <p:spPr>
          <a:xfrm flipH="1">
            <a:off x="3586249" y="2876551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3">
            <a:extLst>
              <a:ext uri="{FF2B5EF4-FFF2-40B4-BE49-F238E27FC236}">
                <a16:creationId xmlns:a16="http://schemas.microsoft.com/office/drawing/2014/main" id="{E5FAE629-12D0-F345-BE2E-C02EE1D5260B}"/>
              </a:ext>
            </a:extLst>
          </p:cNvPr>
          <p:cNvCxnSpPr>
            <a:stCxn id="8" idx="4"/>
            <a:endCxn id="8" idx="2"/>
          </p:cNvCxnSpPr>
          <p:nvPr/>
        </p:nvCxnSpPr>
        <p:spPr>
          <a:xfrm rot="5400000" flipH="1">
            <a:off x="3243349" y="2876551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E42FBD2-234C-3644-A9B0-B7A3D8BF09BF}"/>
              </a:ext>
            </a:extLst>
          </p:cNvPr>
          <p:cNvSpPr txBox="1"/>
          <p:nvPr/>
        </p:nvSpPr>
        <p:spPr>
          <a:xfrm>
            <a:off x="1566949" y="321945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1C81DD-2B9A-7C4D-A23C-AFFE302359EA}"/>
              </a:ext>
            </a:extLst>
          </p:cNvPr>
          <p:cNvSpPr txBox="1"/>
          <p:nvPr/>
        </p:nvSpPr>
        <p:spPr>
          <a:xfrm>
            <a:off x="9415549" y="314325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$1</a:t>
            </a:r>
          </a:p>
          <a:p>
            <a:endParaRPr lang="en-US" sz="2400" dirty="0">
              <a:latin typeface="Calibri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1.0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B37E3C-6F19-7246-BCF7-8CDF0DDECF38}"/>
              </a:ext>
            </a:extLst>
          </p:cNvPr>
          <p:cNvSpPr txBox="1"/>
          <p:nvPr/>
        </p:nvSpPr>
        <p:spPr>
          <a:xfrm>
            <a:off x="5300749" y="123378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EA42EC-A0E1-D045-8388-2DDE5593BAF4}"/>
              </a:ext>
            </a:extLst>
          </p:cNvPr>
          <p:cNvSpPr txBox="1"/>
          <p:nvPr/>
        </p:nvSpPr>
        <p:spPr>
          <a:xfrm>
            <a:off x="4767349" y="208365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443141-B2A8-004A-A9EE-7F7D8F5686C4}"/>
              </a:ext>
            </a:extLst>
          </p:cNvPr>
          <p:cNvSpPr txBox="1"/>
          <p:nvPr/>
        </p:nvSpPr>
        <p:spPr>
          <a:xfrm>
            <a:off x="5453149" y="360045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$2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01B8C7-2F5D-7948-B3EF-1DDCBF75924D}"/>
              </a:ext>
            </a:extLst>
          </p:cNvPr>
          <p:cNvSpPr txBox="1"/>
          <p:nvPr/>
        </p:nvSpPr>
        <p:spPr>
          <a:xfrm>
            <a:off x="6824749" y="260985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Calibri" pitchFamily="34" charset="0"/>
              </a:rPr>
              <a:t>$0</a:t>
            </a:r>
            <a:endParaRPr lang="en-US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974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Let's Play!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C5D34DC-A792-5940-A8DD-44757EC58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D72493F1-3120-1E4A-81A7-F973C5BBC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511714-81FF-A343-9CEE-330577EE348A}"/>
              </a:ext>
            </a:extLst>
          </p:cNvPr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B228B-3D0F-A640-9DCA-97B4B8F3772E}"/>
              </a:ext>
            </a:extLst>
          </p:cNvPr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86BD96-B85C-7843-8741-1FFACC3101BB}"/>
              </a:ext>
            </a:extLst>
          </p:cNvPr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F75A3B-86F5-CD46-A8F0-6CBBC3FD6AE0}"/>
              </a:ext>
            </a:extLst>
          </p:cNvPr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C7440C-A113-EA4C-9790-8BF1196A0964}"/>
              </a:ext>
            </a:extLst>
          </p:cNvPr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A0D260-FC78-8B42-93E5-13DFABD64760}"/>
              </a:ext>
            </a:extLst>
          </p:cNvPr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D18FFD-7A37-944D-A343-A04ADD0D35CC}"/>
              </a:ext>
            </a:extLst>
          </p:cNvPr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EEA1F0-7C52-F248-9D33-A27930FE3B3C}"/>
              </a:ext>
            </a:extLst>
          </p:cNvPr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41F2E-D415-3E4B-A1D9-0FECF9624725}"/>
              </a:ext>
            </a:extLst>
          </p:cNvPr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E7A0DC-2F87-9349-8EAF-D73413787249}"/>
              </a:ext>
            </a:extLst>
          </p:cNvPr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  <p:extLst>
      <p:ext uri="{BB962C8B-B14F-4D97-AF65-F5344CB8AC3E}">
        <p14:creationId xmlns:p14="http://schemas.microsoft.com/office/powerpoint/2010/main" val="70164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What Just Happened?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B0792F3-2B15-A749-9762-C5ECE885B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919" y="1064418"/>
            <a:ext cx="11379200" cy="4729164"/>
          </a:xfrm>
        </p:spPr>
        <p:txBody>
          <a:bodyPr/>
          <a:lstStyle/>
          <a:p>
            <a:r>
              <a:rPr lang="en-US" sz="2800" dirty="0"/>
              <a:t>That wasn’t planning, it was learning!</a:t>
            </a:r>
          </a:p>
          <a:p>
            <a:pPr lvl="1"/>
            <a:r>
              <a:rPr lang="en-US" sz="2400" dirty="0"/>
              <a:t>Specifically, reinforcement learning</a:t>
            </a:r>
          </a:p>
          <a:p>
            <a:pPr lvl="1"/>
            <a:r>
              <a:rPr lang="en-US" sz="2400" dirty="0"/>
              <a:t>There was an MDP, but you couldn’t solve it with just computation</a:t>
            </a:r>
          </a:p>
          <a:p>
            <a:pPr lvl="1"/>
            <a:r>
              <a:rPr lang="en-US" sz="2400" dirty="0"/>
              <a:t>You needed to actually act to figure it out</a:t>
            </a:r>
          </a:p>
          <a:p>
            <a:pPr lvl="1"/>
            <a:endParaRPr lang="en-US" sz="2400" dirty="0"/>
          </a:p>
          <a:p>
            <a:r>
              <a:rPr lang="en-US" sz="2800" dirty="0"/>
              <a:t>Important ideas in reinforcement learning that came up</a:t>
            </a:r>
          </a:p>
          <a:p>
            <a:pPr lvl="1"/>
            <a:r>
              <a:rPr lang="en-US" sz="2400" dirty="0"/>
              <a:t>Exploration: you have to try unknown actions to get information</a:t>
            </a:r>
          </a:p>
          <a:p>
            <a:pPr lvl="1"/>
            <a:r>
              <a:rPr lang="en-US" sz="2400" dirty="0"/>
              <a:t>Exploitation: eventually, you have to use what you know</a:t>
            </a:r>
          </a:p>
          <a:p>
            <a:pPr lvl="1"/>
            <a:r>
              <a:rPr lang="en-US" sz="2400" dirty="0"/>
              <a:t>Regret: even if you learn intelligently, you make mistakes</a:t>
            </a:r>
          </a:p>
          <a:p>
            <a:pPr lvl="1"/>
            <a:r>
              <a:rPr lang="en-US" sz="2400" dirty="0"/>
              <a:t>Sampling: because of chance, you have to try things repeatedly</a:t>
            </a:r>
          </a:p>
          <a:p>
            <a:pPr lvl="1"/>
            <a:r>
              <a:rPr lang="en-US" sz="2400" dirty="0"/>
              <a:t>Difficulty: learning can be much harder than solving a known MDP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AF5F6A5-E481-2240-B883-BDA906596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28719" y="1069182"/>
            <a:ext cx="2362200" cy="236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8851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Next Time: Reinforcement Learning!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47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8E9D109-569D-0248-997B-5EB045DA8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862" y="1448320"/>
            <a:ext cx="7018338" cy="45995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4967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 Quantities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C205F0A-437D-D445-8AF3-F8D24F389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951" y="9525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10" name="AutoShape 4">
            <a:extLst>
              <a:ext uri="{FF2B5EF4-FFF2-40B4-BE49-F238E27FC236}">
                <a16:creationId xmlns:a16="http://schemas.microsoft.com/office/drawing/2014/main" id="{E4ABD419-E279-114B-92BA-48AA4C1D2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6589" y="20193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1" name="AutoShape 5">
            <a:extLst>
              <a:ext uri="{FF2B5EF4-FFF2-40B4-BE49-F238E27FC236}">
                <a16:creationId xmlns:a16="http://schemas.microsoft.com/office/drawing/2014/main" id="{4C4BDE33-51D1-CB43-A388-963A635CC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9114" y="42783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/>
          </a:p>
        </p:txBody>
      </p:sp>
      <p:sp>
        <p:nvSpPr>
          <p:cNvPr id="12" name="Line 7">
            <a:extLst>
              <a:ext uri="{FF2B5EF4-FFF2-40B4-BE49-F238E27FC236}">
                <a16:creationId xmlns:a16="http://schemas.microsoft.com/office/drawing/2014/main" id="{92FE19ED-3F3C-3649-BB60-51AD7D9B30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27864" y="23082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9">
            <a:extLst>
              <a:ext uri="{FF2B5EF4-FFF2-40B4-BE49-F238E27FC236}">
                <a16:creationId xmlns:a16="http://schemas.microsoft.com/office/drawing/2014/main" id="{AB28D016-41A0-C24F-890A-0B3D820F554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405751" y="23082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10">
            <a:extLst>
              <a:ext uri="{FF2B5EF4-FFF2-40B4-BE49-F238E27FC236}">
                <a16:creationId xmlns:a16="http://schemas.microsoft.com/office/drawing/2014/main" id="{69AFDDBF-3563-3842-9059-83057AF291EF}"/>
              </a:ext>
            </a:extLst>
          </p:cNvPr>
          <p:cNvSpPr>
            <a:spLocks noChangeShapeType="1"/>
          </p:cNvSpPr>
          <p:nvPr/>
        </p:nvSpPr>
        <p:spPr bwMode="auto">
          <a:xfrm>
            <a:off x="8931214" y="23082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E2DEBD04-7C08-0943-8FE6-87F602645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8276" y="31146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13">
            <a:extLst>
              <a:ext uri="{FF2B5EF4-FFF2-40B4-BE49-F238E27FC236}">
                <a16:creationId xmlns:a16="http://schemas.microsoft.com/office/drawing/2014/main" id="{FD895821-1D9E-9541-84C8-357CBD9BE4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719951" y="34020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48E72DCC-105B-2749-AB06-7F6F690963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0514" y="34020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FAB2CF43-097D-0E4D-8A89-87DB751ECE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69189" y="34020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9" name="Line 16">
            <a:extLst>
              <a:ext uri="{FF2B5EF4-FFF2-40B4-BE49-F238E27FC236}">
                <a16:creationId xmlns:a16="http://schemas.microsoft.com/office/drawing/2014/main" id="{97D97F02-A322-FE4F-8840-E6DE055027E5}"/>
              </a:ext>
            </a:extLst>
          </p:cNvPr>
          <p:cNvSpPr>
            <a:spLocks noChangeShapeType="1"/>
          </p:cNvSpPr>
          <p:nvPr/>
        </p:nvSpPr>
        <p:spPr bwMode="auto">
          <a:xfrm>
            <a:off x="8410514" y="34020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Box 17">
            <a:extLst>
              <a:ext uri="{FF2B5EF4-FFF2-40B4-BE49-F238E27FC236}">
                <a16:creationId xmlns:a16="http://schemas.microsoft.com/office/drawing/2014/main" id="{326708A3-E684-0646-B8C9-9D400A3FA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851" y="2549525"/>
            <a:ext cx="292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a</a:t>
            </a:r>
          </a:p>
        </p:txBody>
      </p:sp>
      <p:sp>
        <p:nvSpPr>
          <p:cNvPr id="21" name="Text Box 18">
            <a:extLst>
              <a:ext uri="{FF2B5EF4-FFF2-40B4-BE49-F238E27FC236}">
                <a16:creationId xmlns:a16="http://schemas.microsoft.com/office/drawing/2014/main" id="{F99C3462-E3AC-D34F-81F7-3CE6977FE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7426" y="20193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</a:rPr>
              <a:t>s</a:t>
            </a:r>
          </a:p>
        </p:txBody>
      </p:sp>
      <p:sp>
        <p:nvSpPr>
          <p:cNvPr id="22" name="Text Box 19">
            <a:extLst>
              <a:ext uri="{FF2B5EF4-FFF2-40B4-BE49-F238E27FC236}">
                <a16:creationId xmlns:a16="http://schemas.microsoft.com/office/drawing/2014/main" id="{4270F178-5C87-8E49-9596-AD38E478E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5351" y="42656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</a:rPr>
              <a:t>s’</a:t>
            </a:r>
          </a:p>
        </p:txBody>
      </p:sp>
      <p:sp>
        <p:nvSpPr>
          <p:cNvPr id="23" name="Text Box 20">
            <a:extLst>
              <a:ext uri="{FF2B5EF4-FFF2-40B4-BE49-F238E27FC236}">
                <a16:creationId xmlns:a16="http://schemas.microsoft.com/office/drawing/2014/main" id="{D9577191-E8CA-C54F-8FE7-F9239A74F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0376" y="31146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</a:rPr>
              <a:t>s, a</a:t>
            </a:r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913FA95F-243C-9245-817C-533B7A8BDC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11976" y="45545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24">
            <a:extLst>
              <a:ext uri="{FF2B5EF4-FFF2-40B4-BE49-F238E27FC236}">
                <a16:creationId xmlns:a16="http://schemas.microsoft.com/office/drawing/2014/main" id="{5C43F60C-E364-E544-B4F4-7147DF7123D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88276" y="45545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25">
            <a:extLst>
              <a:ext uri="{FF2B5EF4-FFF2-40B4-BE49-F238E27FC236}">
                <a16:creationId xmlns:a16="http://schemas.microsoft.com/office/drawing/2014/main" id="{4566F243-0C75-FB4C-B3B3-424356E67FC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13739" y="45545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Box 27">
            <a:extLst>
              <a:ext uri="{FF2B5EF4-FFF2-40B4-BE49-F238E27FC236}">
                <a16:creationId xmlns:a16="http://schemas.microsoft.com/office/drawing/2014/main" id="{65F3A583-5F97-2241-A1F8-80629710A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189" y="38258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</a:rPr>
              <a:t>(s,a,s’) is a </a:t>
            </a:r>
            <a:br>
              <a:rPr lang="en-US" sz="2000">
                <a:solidFill>
                  <a:srgbClr val="C00000"/>
                </a:solidFill>
              </a:rPr>
            </a:br>
            <a:r>
              <a:rPr lang="en-US" sz="2000" i="1">
                <a:solidFill>
                  <a:srgbClr val="C00000"/>
                </a:solidFill>
              </a:rPr>
              <a:t>transition</a:t>
            </a:r>
          </a:p>
        </p:txBody>
      </p:sp>
      <p:sp>
        <p:nvSpPr>
          <p:cNvPr id="29" name="Text Box 28">
            <a:extLst>
              <a:ext uri="{FF2B5EF4-FFF2-40B4-BE49-F238E27FC236}">
                <a16:creationId xmlns:a16="http://schemas.microsoft.com/office/drawing/2014/main" id="{B5BCDA34-1B13-7B4B-888F-32B8BE029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551" y="3817938"/>
            <a:ext cx="81915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s,a,s’</a:t>
            </a:r>
          </a:p>
        </p:txBody>
      </p:sp>
      <p:sp>
        <p:nvSpPr>
          <p:cNvPr id="30" name="Text Box 30">
            <a:extLst>
              <a:ext uri="{FF2B5EF4-FFF2-40B4-BE49-F238E27FC236}">
                <a16:creationId xmlns:a16="http://schemas.microsoft.com/office/drawing/2014/main" id="{655631FF-F5EC-C64F-A11B-FF4A90A06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189" y="18859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</a:rPr>
              <a:t>s is a </a:t>
            </a:r>
            <a:r>
              <a:rPr lang="en-US" sz="2000" i="1">
                <a:solidFill>
                  <a:srgbClr val="0000FF"/>
                </a:solidFill>
              </a:rPr>
              <a:t>state</a:t>
            </a:r>
          </a:p>
        </p:txBody>
      </p:sp>
      <p:sp>
        <p:nvSpPr>
          <p:cNvPr id="31" name="Text Box 32">
            <a:extLst>
              <a:ext uri="{FF2B5EF4-FFF2-40B4-BE49-F238E27FC236}">
                <a16:creationId xmlns:a16="http://schemas.microsoft.com/office/drawing/2014/main" id="{E74ADAC4-4F1B-CF47-90DE-360039DBF8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7189" y="28575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</a:rPr>
              <a:t>q-state</a:t>
            </a:r>
          </a:p>
        </p:txBody>
      </p:sp>
    </p:spTree>
    <p:extLst>
      <p:ext uri="{BB962C8B-B14F-4D97-AF65-F5344CB8AC3E}">
        <p14:creationId xmlns:p14="http://schemas.microsoft.com/office/powerpoint/2010/main" val="274765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 err="1">
                <a:latin typeface="Calibri" panose="020F0502020204030204" pitchFamily="34" charset="0"/>
                <a:cs typeface="Calibri" panose="020F0502020204030204" pitchFamily="34" charset="0"/>
              </a:rPr>
              <a:t>Gridworld</a:t>
            </a:r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 Values V* and Q*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8" name="Picture 7" descr="Screen Shot 2014-08-11 at 12.15.55 AM.png">
            <a:extLst>
              <a:ext uri="{FF2B5EF4-FFF2-40B4-BE49-F238E27FC236}">
                <a16:creationId xmlns:a16="http://schemas.microsoft.com/office/drawing/2014/main" id="{C3610B9F-BB5D-E94B-9431-2D2FAD110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1" y="935744"/>
            <a:ext cx="5780619" cy="5325150"/>
          </a:xfrm>
          <a:prstGeom prst="rect">
            <a:avLst/>
          </a:prstGeom>
        </p:spPr>
      </p:pic>
      <p:pic>
        <p:nvPicPr>
          <p:cNvPr id="10" name="Picture 9" descr="Screen Shot 2014-08-11 at 12.16.02 AM.png">
            <a:extLst>
              <a:ext uri="{FF2B5EF4-FFF2-40B4-BE49-F238E27FC236}">
                <a16:creationId xmlns:a16="http://schemas.microsoft.com/office/drawing/2014/main" id="{1C8F5EBB-F060-D243-A76B-EF19787FB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35743"/>
            <a:ext cx="5826737" cy="535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Bellman Equations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AC1C4A-42B2-3746-9020-B88BADFC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20068" y="1020762"/>
            <a:ext cx="8551863" cy="5142545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89BEF05-270E-5841-8162-A669EC156BB1}"/>
              </a:ext>
            </a:extLst>
          </p:cNvPr>
          <p:cNvSpPr txBox="1"/>
          <p:nvPr/>
        </p:nvSpPr>
        <p:spPr>
          <a:xfrm>
            <a:off x="4898043" y="1858485"/>
            <a:ext cx="5562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How to be optimal: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1: Take correct first action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sz="2800" dirty="0">
                <a:latin typeface="Calibri" pitchFamily="34" charset="0"/>
              </a:rPr>
              <a:t>    Step 2: Keep being optimal</a:t>
            </a:r>
          </a:p>
        </p:txBody>
      </p:sp>
    </p:spTree>
    <p:extLst>
      <p:ext uri="{BB962C8B-B14F-4D97-AF65-F5344CB8AC3E}">
        <p14:creationId xmlns:p14="http://schemas.microsoft.com/office/powerpoint/2010/main" val="380900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The Bellman Equations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65AD5E8-5EC9-6043-826F-92F58B6E1F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610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Definition of 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“optimal utility” via </a:t>
            </a:r>
            <a:r>
              <a:rPr lang="en-US" altLang="ja-JP" sz="28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recurrence gives a simple one-step </a:t>
            </a:r>
            <a:r>
              <a:rPr lang="en-US" altLang="ja-JP" sz="2800" dirty="0" err="1">
                <a:latin typeface="Calibri"/>
                <a:ea typeface="ＭＳ Ｐゴシック" pitchFamily="34" charset="-128"/>
                <a:cs typeface="Calibri"/>
              </a:rPr>
              <a:t>lookahead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 relationship amongst optimal utility values</a:t>
            </a: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These are the </a:t>
            </a:r>
            <a:r>
              <a:rPr lang="en-US" altLang="ja-JP" sz="2800" b="1" dirty="0">
                <a:solidFill>
                  <a:schemeClr val="accent1"/>
                </a:solidFill>
                <a:latin typeface="Calibri"/>
                <a:ea typeface="ＭＳ Ｐゴシック" pitchFamily="34" charset="-128"/>
                <a:cs typeface="Calibri"/>
              </a:rPr>
              <a:t>Bellman equations</a:t>
            </a:r>
            <a:r>
              <a:rPr lang="en-US" altLang="ja-JP" sz="2800" dirty="0">
                <a:latin typeface="Calibri"/>
                <a:ea typeface="ＭＳ Ｐゴシック" pitchFamily="34" charset="-128"/>
                <a:cs typeface="Calibri"/>
              </a:rPr>
              <a:t>, and they characterize optimal values in a way we’ll use over and over</a:t>
            </a:r>
            <a:endParaRPr lang="en-US" sz="1400" dirty="0">
              <a:solidFill>
                <a:srgbClr val="CC0000"/>
              </a:solidFill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AAD52CA7-E1FF-BC41-A3B2-D8C73D47A66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274479" y="2522106"/>
            <a:ext cx="3076881" cy="405209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F0067170-FF1B-4349-91C4-FA4E4EDE71D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1274475" y="3906406"/>
            <a:ext cx="6950388" cy="690805"/>
          </a:xfrm>
          <a:prstGeom prst="rect">
            <a:avLst/>
          </a:prstGeom>
          <a:noFill/>
          <a:ln/>
          <a:effectLst/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F3BC901A-52AE-BA46-B2B4-63A091AD5B8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1281105" y="3165043"/>
            <a:ext cx="5556003" cy="593269"/>
          </a:xfrm>
          <a:prstGeom prst="rect">
            <a:avLst/>
          </a:prstGeom>
          <a:noFill/>
          <a:ln/>
          <a:effectLst/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06BD896A-8CDF-AB41-9C6A-107D3B04C33F}"/>
              </a:ext>
            </a:extLst>
          </p:cNvPr>
          <p:cNvGrpSpPr>
            <a:grpSpLocks/>
          </p:cNvGrpSpPr>
          <p:nvPr/>
        </p:nvGrpSpPr>
        <p:grpSpPr bwMode="auto">
          <a:xfrm>
            <a:off x="8610600" y="1371600"/>
            <a:ext cx="3048000" cy="2754586"/>
            <a:chOff x="2400" y="1401"/>
            <a:chExt cx="1392" cy="1258"/>
          </a:xfrm>
        </p:grpSpPr>
        <p:sp>
          <p:nvSpPr>
            <p:cNvPr id="14" name="AutoShape 5">
              <a:extLst>
                <a:ext uri="{FF2B5EF4-FFF2-40B4-BE49-F238E27FC236}">
                  <a16:creationId xmlns:a16="http://schemas.microsoft.com/office/drawing/2014/main" id="{7DE718F2-7D46-B741-A2F8-3A90337AD1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3BEC3D15-A921-514D-B8D0-8530F7006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9" name="Line 7">
                <a:extLst>
                  <a:ext uri="{FF2B5EF4-FFF2-40B4-BE49-F238E27FC236}">
                    <a16:creationId xmlns:a16="http://schemas.microsoft.com/office/drawing/2014/main" id="{FBB517D8-1CA0-C54A-8894-828196F167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0" name="Line 8">
                <a:extLst>
                  <a:ext uri="{FF2B5EF4-FFF2-40B4-BE49-F238E27FC236}">
                    <a16:creationId xmlns:a16="http://schemas.microsoft.com/office/drawing/2014/main" id="{E4CC9966-80C8-164B-A1A5-7FCE955364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1" name="Line 9">
                <a:extLst>
                  <a:ext uri="{FF2B5EF4-FFF2-40B4-BE49-F238E27FC236}">
                    <a16:creationId xmlns:a16="http://schemas.microsoft.com/office/drawing/2014/main" id="{72587EDE-06BD-4444-9413-50301B991D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2" name="Line 10">
                <a:extLst>
                  <a:ext uri="{FF2B5EF4-FFF2-40B4-BE49-F238E27FC236}">
                    <a16:creationId xmlns:a16="http://schemas.microsoft.com/office/drawing/2014/main" id="{13D881FC-07A7-BC4E-904E-6D4351FD94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3DD6CDB8-4252-3246-AEC2-3B5422B68A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7" name="Group 12">
              <a:extLst>
                <a:ext uri="{FF2B5EF4-FFF2-40B4-BE49-F238E27FC236}">
                  <a16:creationId xmlns:a16="http://schemas.microsoft.com/office/drawing/2014/main" id="{509E211C-BE92-B74A-B891-36A4B38241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5" name="Line 13">
                <a:extLst>
                  <a:ext uri="{FF2B5EF4-FFF2-40B4-BE49-F238E27FC236}">
                    <a16:creationId xmlns:a16="http://schemas.microsoft.com/office/drawing/2014/main" id="{85E90767-4F94-8A40-B3A9-A43BE4FE93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14">
                <a:extLst>
                  <a:ext uri="{FF2B5EF4-FFF2-40B4-BE49-F238E27FC236}">
                    <a16:creationId xmlns:a16="http://schemas.microsoft.com/office/drawing/2014/main" id="{4930FC78-9BBA-2D4A-9E22-F1C8D0FCE6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7" name="Line 15">
                <a:extLst>
                  <a:ext uri="{FF2B5EF4-FFF2-40B4-BE49-F238E27FC236}">
                    <a16:creationId xmlns:a16="http://schemas.microsoft.com/office/drawing/2014/main" id="{E455C850-2241-C94D-A669-BD0948460A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8" name="Line 16">
                <a:extLst>
                  <a:ext uri="{FF2B5EF4-FFF2-40B4-BE49-F238E27FC236}">
                    <a16:creationId xmlns:a16="http://schemas.microsoft.com/office/drawing/2014/main" id="{6401D4F5-10B7-1242-99FC-55EA45C4E8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8" name="Text Box 17">
              <a:extLst>
                <a:ext uri="{FF2B5EF4-FFF2-40B4-BE49-F238E27FC236}">
                  <a16:creationId xmlns:a16="http://schemas.microsoft.com/office/drawing/2014/main" id="{34384FAA-9F27-224C-BE66-1A5AA0A23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553D9125-E8EA-0146-8AEC-31206BE54B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4CC7528C-1960-9342-9A02-CA44E78D1B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CCFAB8E8-6130-1844-8FE0-ECA76951E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2" name="AutoShape 21">
              <a:extLst>
                <a:ext uri="{FF2B5EF4-FFF2-40B4-BE49-F238E27FC236}">
                  <a16:creationId xmlns:a16="http://schemas.microsoft.com/office/drawing/2014/main" id="{CF0C0343-0529-A04B-A32A-3171E93A1E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60FDDB88-6AD8-9048-A741-3159D1655B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84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Value Iteration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C3CEE06-6342-1545-BC48-E8BDE1E2041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40327" y="1028700"/>
            <a:ext cx="11277600" cy="48006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Bellman equations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characterize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 optimal values: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computes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them: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is just a fixed point solution method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… though the </a:t>
            </a:r>
            <a:r>
              <a:rPr lang="en-US" sz="2000" dirty="0" err="1">
                <a:latin typeface="Calibri"/>
                <a:ea typeface="ＭＳ Ｐゴシック" pitchFamily="34" charset="-128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ea typeface="ＭＳ Ｐゴシック" pitchFamily="34" charset="-128"/>
                <a:cs typeface="Calibri"/>
              </a:rPr>
              <a:t>k</a:t>
            </a:r>
            <a:r>
              <a:rPr lang="en-US" sz="2000" dirty="0">
                <a:latin typeface="Calibri"/>
                <a:ea typeface="ＭＳ Ｐゴシック" pitchFamily="34" charset="-128"/>
                <a:cs typeface="Calibri"/>
              </a:rPr>
              <a:t> vectors are also interpretable as time-limited values</a:t>
            </a:r>
          </a:p>
        </p:txBody>
      </p:sp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CA221FD2-BE30-E542-A8E8-0DFD23512E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454727" y="3924300"/>
            <a:ext cx="7266933" cy="690930"/>
          </a:xfrm>
          <a:prstGeom prst="rect">
            <a:avLst/>
          </a:prstGeom>
          <a:noFill/>
          <a:ln/>
          <a:effectLst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B63C417-8082-F54E-9C8C-FA69B14F056A}"/>
              </a:ext>
            </a:extLst>
          </p:cNvPr>
          <p:cNvGrpSpPr>
            <a:grpSpLocks/>
          </p:cNvGrpSpPr>
          <p:nvPr/>
        </p:nvGrpSpPr>
        <p:grpSpPr bwMode="auto">
          <a:xfrm>
            <a:off x="9303327" y="1104900"/>
            <a:ext cx="2209800" cy="2427288"/>
            <a:chOff x="2400" y="1209"/>
            <a:chExt cx="1392" cy="1529"/>
          </a:xfrm>
        </p:grpSpPr>
        <p:sp>
          <p:nvSpPr>
            <p:cNvPr id="12" name="AutoShape 11">
              <a:extLst>
                <a:ext uri="{FF2B5EF4-FFF2-40B4-BE49-F238E27FC236}">
                  <a16:creationId xmlns:a16="http://schemas.microsoft.com/office/drawing/2014/main" id="{FD9DF46A-BABB-0F44-8CB5-68D28AAA1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A33B619-EBED-DF4C-BAEB-5AB8EED195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6" name="Line 13">
                <a:extLst>
                  <a:ext uri="{FF2B5EF4-FFF2-40B4-BE49-F238E27FC236}">
                    <a16:creationId xmlns:a16="http://schemas.microsoft.com/office/drawing/2014/main" id="{3D73580F-7B0F-CA47-884E-EE0871A942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7" name="Line 14">
                <a:extLst>
                  <a:ext uri="{FF2B5EF4-FFF2-40B4-BE49-F238E27FC236}">
                    <a16:creationId xmlns:a16="http://schemas.microsoft.com/office/drawing/2014/main" id="{FC689B81-77FB-7448-B9F3-C55FA69122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8" name="Line 15">
                <a:extLst>
                  <a:ext uri="{FF2B5EF4-FFF2-40B4-BE49-F238E27FC236}">
                    <a16:creationId xmlns:a16="http://schemas.microsoft.com/office/drawing/2014/main" id="{E864AD55-3F5C-4F44-BE17-51BD89FD63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" name="Line 16">
                <a:extLst>
                  <a:ext uri="{FF2B5EF4-FFF2-40B4-BE49-F238E27FC236}">
                    <a16:creationId xmlns:a16="http://schemas.microsoft.com/office/drawing/2014/main" id="{87FA1A52-C0B3-B64E-BC31-BCAF850E63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Oval 17">
              <a:extLst>
                <a:ext uri="{FF2B5EF4-FFF2-40B4-BE49-F238E27FC236}">
                  <a16:creationId xmlns:a16="http://schemas.microsoft.com/office/drawing/2014/main" id="{54E96376-39C1-6443-AEFB-10FD8FA5C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15" name="Group 18">
              <a:extLst>
                <a:ext uri="{FF2B5EF4-FFF2-40B4-BE49-F238E27FC236}">
                  <a16:creationId xmlns:a16="http://schemas.microsoft.com/office/drawing/2014/main" id="{678CCEF3-D772-3B43-8947-BF21515013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1" name="Line 19">
                <a:extLst>
                  <a:ext uri="{FF2B5EF4-FFF2-40B4-BE49-F238E27FC236}">
                    <a16:creationId xmlns:a16="http://schemas.microsoft.com/office/drawing/2014/main" id="{1B4A680C-6FAA-6740-9D81-346BF526CD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0">
                <a:extLst>
                  <a:ext uri="{FF2B5EF4-FFF2-40B4-BE49-F238E27FC236}">
                    <a16:creationId xmlns:a16="http://schemas.microsoft.com/office/drawing/2014/main" id="{81B45B10-6510-9A43-8F72-63549D55C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3" name="Line 21">
                <a:extLst>
                  <a:ext uri="{FF2B5EF4-FFF2-40B4-BE49-F238E27FC236}">
                    <a16:creationId xmlns:a16="http://schemas.microsoft.com/office/drawing/2014/main" id="{68CB4550-10B5-AC4C-AB07-8AE66DC44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22">
                <a:extLst>
                  <a:ext uri="{FF2B5EF4-FFF2-40B4-BE49-F238E27FC236}">
                    <a16:creationId xmlns:a16="http://schemas.microsoft.com/office/drawing/2014/main" id="{DFCD54BF-9562-4749-A7F2-2FCE455B3B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6" name="Text Box 23">
              <a:extLst>
                <a:ext uri="{FF2B5EF4-FFF2-40B4-BE49-F238E27FC236}">
                  <a16:creationId xmlns:a16="http://schemas.microsoft.com/office/drawing/2014/main" id="{5A74AB61-4E72-4D44-8A82-7189704D0D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7" name="Text Box 24">
              <a:extLst>
                <a:ext uri="{FF2B5EF4-FFF2-40B4-BE49-F238E27FC236}">
                  <a16:creationId xmlns:a16="http://schemas.microsoft.com/office/drawing/2014/main" id="{394BAA6C-C3C9-E047-AFF7-CD07257E3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209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V(s)</a:t>
              </a:r>
            </a:p>
          </p:txBody>
        </p:sp>
        <p:sp>
          <p:nvSpPr>
            <p:cNvPr id="18" name="Text Box 25">
              <a:extLst>
                <a:ext uri="{FF2B5EF4-FFF2-40B4-BE49-F238E27FC236}">
                  <a16:creationId xmlns:a16="http://schemas.microsoft.com/office/drawing/2014/main" id="{670A5AA7-BE59-BE49-A5E7-3227E7E45B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9" name="Text Box 26">
              <a:extLst>
                <a:ext uri="{FF2B5EF4-FFF2-40B4-BE49-F238E27FC236}">
                  <a16:creationId xmlns:a16="http://schemas.microsoft.com/office/drawing/2014/main" id="{06E66379-1C12-A543-872A-60E85A6EE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20" name="Text Box 28">
              <a:extLst>
                <a:ext uri="{FF2B5EF4-FFF2-40B4-BE49-F238E27FC236}">
                  <a16:creationId xmlns:a16="http://schemas.microsoft.com/office/drawing/2014/main" id="{EDD2C5CB-4889-DD47-A026-2395C9F07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30" name="Isosceles Triangle 26">
            <a:extLst>
              <a:ext uri="{FF2B5EF4-FFF2-40B4-BE49-F238E27FC236}">
                <a16:creationId xmlns:a16="http://schemas.microsoft.com/office/drawing/2014/main" id="{E55A16C9-C36E-7B43-A4C7-EB47A3B618F0}"/>
              </a:ext>
            </a:extLst>
          </p:cNvPr>
          <p:cNvSpPr/>
          <p:nvPr/>
        </p:nvSpPr>
        <p:spPr>
          <a:xfrm>
            <a:off x="9684327" y="36195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31" name="Picture 30" descr="txp_fig">
            <a:extLst>
              <a:ext uri="{FF2B5EF4-FFF2-40B4-BE49-F238E27FC236}">
                <a16:creationId xmlns:a16="http://schemas.microsoft.com/office/drawing/2014/main" id="{2EB5A391-F476-9444-94FE-C0F8CEAF3A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378370" y="1866900"/>
            <a:ext cx="6950388" cy="690805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86610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V^*(s) = \max_a Q^*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5"/>
  <p:tag name="PICTUREFILESIZE" val="192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\sum_{s'} T(s, a ,s') [ R(s,a,s') + \gamma V^*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01"/>
  <p:tag name="PICTUREFILESIZE" val="4195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argmax_a Q^*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53"/>
  <p:tag name="PICTUREFILESIZE" val="1708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^*(s) =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75"/>
  <p:tag name="PICTUREFILESIZE" val="625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{\pi_i}_{k+1}(s) \leftarrow \sum_{s'} T(s,\pi_i(s),s') \,\left[ R(s, \pi_i(s), s') + \gamma\, V^{\pi_i}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22"/>
  <p:tag name="PICTUREFILESIZE" val="5148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pi_{i+1}(s) = \argmax_a \sum_{s'} T(s, a ,s') \left[ R(s,a,s') + \gamma V^{\pi_i}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18"/>
  <p:tag name="PICTUREFILESIZE" val="5134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^*(s,a) = \sum_{s'} T(s,a,s') \left[ R(s,a,s') + \gamma V^*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31"/>
  <p:tag name="PICTUREFILESIZE" val="4323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*(s) = \max_a \sum_{s'} T(s,a,s') \,\left[ R(s, a, s') + \gamma\, V^*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63"/>
  <p:tag name="PICTUREFILESIZE" val="4639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k(s)  template TPT1  env TPENV1  fore 0  back 16777215  eqnno 2"/>
  <p:tag name="FILENAME" val="TP_tmp"/>
  <p:tag name="ORIGWIDTH" val="22"/>
  <p:tag name="PICTUREFILESIZE" val="267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{k+1}(s)  template TPT1  env TPENV1  fore 0  back 16777215  eqnno 2"/>
  <p:tag name="FILENAME" val="TP_tmp"/>
  <p:tag name="ORIGWIDTH" val="32"/>
  <p:tag name="PICTUREFILESIZE" val="29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^\pi(s) = \sum_{s'} T(s, \pi(s), s') [R(s,\pi(s), s') + \gamma V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71"/>
  <p:tag name="PICTUREFILESIZE" val="4400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30436</TotalTime>
  <Words>2097</Words>
  <Application>Microsoft Macintosh PowerPoint</Application>
  <PresentationFormat>Widescreen</PresentationFormat>
  <Paragraphs>502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Wingdings</vt:lpstr>
      <vt:lpstr>Office Theme</vt:lpstr>
      <vt:lpstr>Artificial  Intelligence</vt:lpstr>
      <vt:lpstr>Announcements</vt:lpstr>
      <vt:lpstr>PowerPoint Presentation</vt:lpstr>
      <vt:lpstr>Recap: MDPs</vt:lpstr>
      <vt:lpstr>Optimal Quantities</vt:lpstr>
      <vt:lpstr>Gridworld Values V* and Q*</vt:lpstr>
      <vt:lpstr>The Bellman Equations</vt:lpstr>
      <vt:lpstr>The Bellman Equations</vt:lpstr>
      <vt:lpstr>Value Iteration</vt:lpstr>
      <vt:lpstr>Convergence*</vt:lpstr>
      <vt:lpstr>Policy Methods</vt:lpstr>
      <vt:lpstr>Policy Evaluation</vt:lpstr>
      <vt:lpstr>Fixed Policies</vt:lpstr>
      <vt:lpstr>Utilities for a Fixed Policy</vt:lpstr>
      <vt:lpstr>Example: Policy Evaluation</vt:lpstr>
      <vt:lpstr>Example: Policy Evaluation</vt:lpstr>
      <vt:lpstr>Policy Evaluation</vt:lpstr>
      <vt:lpstr>Policy Extraction</vt:lpstr>
      <vt:lpstr>Computing Actions from Values</vt:lpstr>
      <vt:lpstr>Computing Actions from Q-Values</vt:lpstr>
      <vt:lpstr>Policy Iteration</vt:lpstr>
      <vt:lpstr>Problems with Value Iteration</vt:lpstr>
      <vt:lpstr>k = 0</vt:lpstr>
      <vt:lpstr>k = 1</vt:lpstr>
      <vt:lpstr>k = 2</vt:lpstr>
      <vt:lpstr>k = 3</vt:lpstr>
      <vt:lpstr>k = 4</vt:lpstr>
      <vt:lpstr>k = 5</vt:lpstr>
      <vt:lpstr>k = 6</vt:lpstr>
      <vt:lpstr>k = 7</vt:lpstr>
      <vt:lpstr>k = 8</vt:lpstr>
      <vt:lpstr>k = 9</vt:lpstr>
      <vt:lpstr>k  = 10</vt:lpstr>
      <vt:lpstr>k = 11</vt:lpstr>
      <vt:lpstr>k = 12</vt:lpstr>
      <vt:lpstr>Policy Iteration</vt:lpstr>
      <vt:lpstr>Comparison</vt:lpstr>
      <vt:lpstr>Comparison</vt:lpstr>
      <vt:lpstr>Summary: MDP Algorithms</vt:lpstr>
      <vt:lpstr>Double Bandits</vt:lpstr>
      <vt:lpstr>Double-Bandit MDP</vt:lpstr>
      <vt:lpstr>Offline Planning</vt:lpstr>
      <vt:lpstr>Let's Play!</vt:lpstr>
      <vt:lpstr>Online Planning</vt:lpstr>
      <vt:lpstr>Let's Play!</vt:lpstr>
      <vt:lpstr>What Just Happened?</vt:lpstr>
      <vt:lpstr>Next Time: Reinforcement Learning!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49</cp:revision>
  <dcterms:created xsi:type="dcterms:W3CDTF">2019-01-08T03:10:37Z</dcterms:created>
  <dcterms:modified xsi:type="dcterms:W3CDTF">2021-03-04T16:13:35Z</dcterms:modified>
</cp:coreProperties>
</file>